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purl.oclc.org/ooxml/officeDocument/relationships/metadata/thumbnail" Target="docProps/thumbnail.jpeg"/><Relationship Id="rId1" Type="http://purl.oclc.org/ooxml/officeDocument/relationships/officeDocument" Target="ppt/presentation.xml"/><Relationship Id="rId4" Type="http://purl.oclc.org/ooxml/officeDocument/relationships/extendedProperties" Target="docProps/app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81" r:id="rId2"/>
    <p:sldId id="280" r:id="rId3"/>
    <p:sldId id="260" r:id="rId4"/>
    <p:sldId id="283" r:id="rId5"/>
    <p:sldId id="256" r:id="rId6"/>
    <p:sldId id="257" r:id="rId7"/>
    <p:sldId id="267" r:id="rId8"/>
    <p:sldId id="258" r:id="rId9"/>
    <p:sldId id="268" r:id="rId10"/>
    <p:sldId id="259" r:id="rId11"/>
    <p:sldId id="288" r:id="rId12"/>
    <p:sldId id="273" r:id="rId13"/>
    <p:sldId id="274" r:id="rId14"/>
    <p:sldId id="264" r:id="rId15"/>
    <p:sldId id="295" r:id="rId16"/>
    <p:sldId id="277" r:id="rId17"/>
    <p:sldId id="269" r:id="rId18"/>
    <p:sldId id="279" r:id="rId19"/>
    <p:sldId id="282" r:id="rId20"/>
    <p:sldId id="294" r:id="rId21"/>
    <p:sldId id="278" r:id="rId22"/>
    <p:sldId id="285" r:id="rId23"/>
    <p:sldId id="291" r:id="rId24"/>
    <p:sldId id="292" r:id="rId25"/>
    <p:sldId id="286" r:id="rId26"/>
    <p:sldId id="289" r:id="rId27"/>
    <p:sldId id="287" r:id="rId28"/>
    <p:sldId id="290" r:id="rId29"/>
    <p:sldId id="298" r:id="rId30"/>
    <p:sldId id="297" r:id="rId31"/>
    <p:sldId id="299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%"/>
      </a:spcBef>
      <a:spcAft>
        <a:spcPct val="0%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%"/>
      </a:spcBef>
      <a:spcAft>
        <a:spcPct val="0%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%"/>
      </a:spcBef>
      <a:spcAft>
        <a:spcPct val="0%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%"/>
      </a:spcBef>
      <a:spcAft>
        <a:spcPct val="0%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%"/>
      </a:spcBef>
      <a:spcAft>
        <a:spcPct val="0%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purl.oclc.org/ooxml/drawingml/main" def="{5C22544A-7EE6-4342-B048-85BDC9FD1C3A}"/>
</file>

<file path=ppt/viewProps.xml><?xml version="1.0" encoding="utf-8"?>
<p:viewPr xmlns:a="http://purl.oclc.org/ooxml/drawingml/main" xmlns:r="http://purl.oclc.org/ooxml/officeDocument/relationships" xmlns:p="http://purl.oclc.org/ooxml/presentationml/main">
  <p:normalViewPr>
    <p:restoredLeft sz="32.787%"/>
    <p:restoredTop sz="90.929%"/>
  </p:normalViewPr>
  <p:slideViewPr>
    <p:cSldViewPr>
      <p:cViewPr varScale="1">
        <p:scale>
          <a:sx n="29" d="100"/>
          <a:sy n="29" d="100"/>
        </p:scale>
        <p:origin x="77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purl.oclc.org/ooxml/officeDocument/relationships/slide" Target="slides/slide7.xml"/><Relationship Id="rId13" Type="http://purl.oclc.org/ooxml/officeDocument/relationships/slide" Target="slides/slide12.xml"/><Relationship Id="rId18" Type="http://purl.oclc.org/ooxml/officeDocument/relationships/slide" Target="slides/slide17.xml"/><Relationship Id="rId26" Type="http://purl.oclc.org/ooxml/officeDocument/relationships/slide" Target="slides/slide25.xml"/><Relationship Id="rId3" Type="http://purl.oclc.org/ooxml/officeDocument/relationships/slide" Target="slides/slide2.xml"/><Relationship Id="rId21" Type="http://purl.oclc.org/ooxml/officeDocument/relationships/slide" Target="slides/slide20.xml"/><Relationship Id="rId34" Type="http://purl.oclc.org/ooxml/officeDocument/relationships/handoutMaster" Target="handoutMasters/handoutMaster1.xml"/><Relationship Id="rId7" Type="http://purl.oclc.org/ooxml/officeDocument/relationships/slide" Target="slides/slide6.xml"/><Relationship Id="rId12" Type="http://purl.oclc.org/ooxml/officeDocument/relationships/slide" Target="slides/slide11.xml"/><Relationship Id="rId17" Type="http://purl.oclc.org/ooxml/officeDocument/relationships/slide" Target="slides/slide16.xml"/><Relationship Id="rId25" Type="http://purl.oclc.org/ooxml/officeDocument/relationships/slide" Target="slides/slide24.xml"/><Relationship Id="rId33" Type="http://purl.oclc.org/ooxml/officeDocument/relationships/notesMaster" Target="notesMasters/notesMaster1.xml"/><Relationship Id="rId38" Type="http://purl.oclc.org/ooxml/officeDocument/relationships/tableStyles" Target="tableStyles.xml"/><Relationship Id="rId2" Type="http://purl.oclc.org/ooxml/officeDocument/relationships/slide" Target="slides/slide1.xml"/><Relationship Id="rId16" Type="http://purl.oclc.org/ooxml/officeDocument/relationships/slide" Target="slides/slide15.xml"/><Relationship Id="rId20" Type="http://purl.oclc.org/ooxml/officeDocument/relationships/slide" Target="slides/slide19.xml"/><Relationship Id="rId29" Type="http://purl.oclc.org/ooxml/officeDocument/relationships/slide" Target="slides/slide28.xml"/><Relationship Id="rId1" Type="http://purl.oclc.org/ooxml/officeDocument/relationships/slideMaster" Target="slideMasters/slideMaster1.xml"/><Relationship Id="rId6" Type="http://purl.oclc.org/ooxml/officeDocument/relationships/slide" Target="slides/slide5.xml"/><Relationship Id="rId11" Type="http://purl.oclc.org/ooxml/officeDocument/relationships/slide" Target="slides/slide10.xml"/><Relationship Id="rId24" Type="http://purl.oclc.org/ooxml/officeDocument/relationships/slide" Target="slides/slide23.xml"/><Relationship Id="rId32" Type="http://purl.oclc.org/ooxml/officeDocument/relationships/slide" Target="slides/slide31.xml"/><Relationship Id="rId37" Type="http://purl.oclc.org/ooxml/officeDocument/relationships/theme" Target="theme/theme1.xml"/><Relationship Id="rId5" Type="http://purl.oclc.org/ooxml/officeDocument/relationships/slide" Target="slides/slide4.xml"/><Relationship Id="rId15" Type="http://purl.oclc.org/ooxml/officeDocument/relationships/slide" Target="slides/slide14.xml"/><Relationship Id="rId23" Type="http://purl.oclc.org/ooxml/officeDocument/relationships/slide" Target="slides/slide22.xml"/><Relationship Id="rId28" Type="http://purl.oclc.org/ooxml/officeDocument/relationships/slide" Target="slides/slide27.xml"/><Relationship Id="rId36" Type="http://purl.oclc.org/ooxml/officeDocument/relationships/viewProps" Target="viewProps.xml"/><Relationship Id="rId10" Type="http://purl.oclc.org/ooxml/officeDocument/relationships/slide" Target="slides/slide9.xml"/><Relationship Id="rId19" Type="http://purl.oclc.org/ooxml/officeDocument/relationships/slide" Target="slides/slide18.xml"/><Relationship Id="rId31" Type="http://purl.oclc.org/ooxml/officeDocument/relationships/slide" Target="slides/slide30.xml"/><Relationship Id="rId4" Type="http://purl.oclc.org/ooxml/officeDocument/relationships/slide" Target="slides/slide3.xml"/><Relationship Id="rId9" Type="http://purl.oclc.org/ooxml/officeDocument/relationships/slide" Target="slides/slide8.xml"/><Relationship Id="rId14" Type="http://purl.oclc.org/ooxml/officeDocument/relationships/slide" Target="slides/slide13.xml"/><Relationship Id="rId22" Type="http://purl.oclc.org/ooxml/officeDocument/relationships/slide" Target="slides/slide21.xml"/><Relationship Id="rId27" Type="http://purl.oclc.org/ooxml/officeDocument/relationships/slide" Target="slides/slide26.xml"/><Relationship Id="rId30" Type="http://purl.oclc.org/ooxml/officeDocument/relationships/slide" Target="slides/slide29.xml"/><Relationship Id="rId35" Type="http://purl.oclc.org/ooxml/officeDocument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purl.oclc.org/ooxml/officeDocument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purl.oclc.org/ooxml/officeDocument/relationships/theme" Target="../theme/theme3.xml"/></Relationships>
</file>

<file path=ppt/handoutMasters/handoutMaster1.xml><?xml version="1.0" encoding="utf-8"?>
<p:handoutMaster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643646D-CD51-4136-BEF2-4B88C13913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0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purl.oclc.org/ooxml/officeDocument/relationships/theme" Target="../theme/theme2.xml"/></Relationships>
</file>

<file path=ppt/notesMasters/notesMaster1.xml><?xml version="1.0" encoding="utf-8"?>
<p:notesMaster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%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46569CA-3D71-4F99-9015-3BD34BB6C0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17395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%"/>
      </a:spcBef>
      <a:spcAft>
        <a:spcPct val="0%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%"/>
      </a:spcBef>
      <a:spcAft>
        <a:spcPct val="0%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%"/>
      </a:spcBef>
      <a:spcAft>
        <a:spcPct val="0%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%"/>
      </a:spcBef>
      <a:spcAft>
        <a:spcPct val="0%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%"/>
      </a:spcBef>
      <a:spcAft>
        <a:spcPct val="0%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purl.oclc.org/ooxml/officeDocument/relationships/slide" Target="../slides/slide2.xml"/><Relationship Id="rId1" Type="http://purl.oclc.org/ooxml/officeDocument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purl.oclc.org/ooxml/officeDocument/relationships/slide" Target="../slides/slide3.xml"/><Relationship Id="rId1" Type="http://purl.oclc.org/ooxml/officeDocument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purl.oclc.org/ooxml/officeDocument/relationships/slide" Target="../slides/slide5.xml"/><Relationship Id="rId1" Type="http://purl.oclc.org/ooxml/officeDocument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purl.oclc.org/ooxml/officeDocument/relationships/slide" Target="../slides/slide6.xml"/><Relationship Id="rId1" Type="http://purl.oclc.org/ooxml/officeDocument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purl.oclc.org/ooxml/officeDocument/relationships/slide" Target="../slides/slide7.xml"/><Relationship Id="rId1" Type="http://purl.oclc.org/ooxml/officeDocument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purl.oclc.org/ooxml/officeDocument/relationships/slide" Target="../slides/slide8.xml"/><Relationship Id="rId1" Type="http://purl.oclc.org/ooxml/officeDocument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purl.oclc.org/ooxml/officeDocument/relationships/slide" Target="../slides/slide9.xml"/><Relationship Id="rId1" Type="http://purl.oclc.org/ooxml/officeDocument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purl.oclc.org/ooxml/officeDocument/relationships/slide" Target="../slides/slide10.xml"/><Relationship Id="rId1" Type="http://purl.oclc.org/ooxml/officeDocument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purl.oclc.org/ooxml/officeDocument/relationships/slide" Target="../slides/slide12.xml"/><Relationship Id="rId1" Type="http://purl.oclc.org/ooxml/officeDocument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purl.oclc.org/ooxml/officeDocument/relationships/slide" Target="../slides/slide14.xml"/><Relationship Id="rId1" Type="http://purl.oclc.org/ooxml/officeDocument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purl.oclc.org/ooxml/officeDocument/relationships/slide" Target="../slides/slide16.xml"/><Relationship Id="rId1" Type="http://purl.oclc.org/ooxml/officeDocument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purl.oclc.org/ooxml/officeDocument/relationships/slide" Target="../slides/slide17.xml"/><Relationship Id="rId1" Type="http://purl.oclc.org/ooxml/officeDocument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purl.oclc.org/ooxml/officeDocument/relationships/slide" Target="../slides/slide21.xml"/><Relationship Id="rId1" Type="http://purl.oclc.org/ooxml/officeDocument/relationships/notesMaster" Target="../notesMasters/notesMaster1.xml"/></Relationships>
</file>

<file path=ppt/notesSlides/notesSlide1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300B39D-BCE5-4E2A-9FA0-17F9E20BCA4F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61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Young – 1803 Bakerian Lectures, Michelson 1882, 1907, 1920 “Differential Refractometer”.  Ryle Vonberg 1947 MRAO Cambridge. Hanbury-Twiss, Brown 1957.  Antoine Labeyrie 1975.  </a:t>
            </a:r>
          </a:p>
        </p:txBody>
      </p:sp>
    </p:spTree>
    <p:extLst>
      <p:ext uri="{BB962C8B-B14F-4D97-AF65-F5344CB8AC3E}">
        <p14:creationId xmlns:p14="http://schemas.microsoft.com/office/powerpoint/2010/main" val="3557417265"/>
      </p:ext>
    </p:extLst>
  </p:cSld>
  <p:clrMapOvr>
    <a:masterClrMapping/>
  </p:clrMapOvr>
</p:notes>
</file>

<file path=ppt/notesSlides/notesSlide2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2733781-5976-4414-B09D-A34A26D8474F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81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CARA, 2 elements, (4 more planned), Main elements are 10 meter but the satellites will only be 1.8 meter mirrors.  The baseline is 140 meters. June 2002</a:t>
            </a:r>
          </a:p>
        </p:txBody>
      </p:sp>
    </p:spTree>
    <p:extLst>
      <p:ext uri="{BB962C8B-B14F-4D97-AF65-F5344CB8AC3E}">
        <p14:creationId xmlns:p14="http://schemas.microsoft.com/office/powerpoint/2010/main" val="1555953741"/>
      </p:ext>
    </p:extLst>
  </p:cSld>
  <p:clrMapOvr>
    <a:masterClrMapping/>
  </p:clrMapOvr>
</p:notes>
</file>

<file path=ppt/notesSlides/notesSlide3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AB3077-1A83-45C2-9650-9ACD84000510}" type="slidenum">
              <a:rPr lang="en-US" altLang="en-US" sz="1200" smtClean="0"/>
              <a:pPr/>
              <a:t>5</a:t>
            </a:fld>
            <a:endParaRPr lang="en-US" altLang="en-US" sz="1200" smtClean="0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>
                <a:cs typeface="Times New Roman" panose="02020603050405020304" pitchFamily="18" charset="0"/>
              </a:rPr>
              <a:t>COAST Cambridge Optical Aperture Synthesis Telescope, MRAO England FF 95 on Capella twins.  5 elements (40cm ea), 22 meter baseline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05189080"/>
      </p:ext>
    </p:extLst>
  </p:cSld>
  <p:clrMapOvr>
    <a:masterClrMapping/>
  </p:clrMapOvr>
</p:notes>
</file>

<file path=ppt/notesSlides/notesSlide4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1EC319-CDF3-45CB-93E8-0AEB50CFBF2A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>
                <a:cs typeface="Times New Roman" panose="02020603050405020304" pitchFamily="18" charset="0"/>
              </a:rPr>
              <a:t>NPOI Navy Prototype Optical Interferometer, Lowell Observatory, Anderson Mesa, Arizona</a:t>
            </a:r>
          </a:p>
          <a:p>
            <a:pPr eaLnBrk="1" hangingPunct="1"/>
            <a:r>
              <a:rPr lang="en-US" altLang="en-US" smtClean="0"/>
              <a:t>6 elements (60cm ea), 145m baseline.  First synthetic image in March 1996</a:t>
            </a:r>
          </a:p>
        </p:txBody>
      </p:sp>
    </p:spTree>
    <p:extLst>
      <p:ext uri="{BB962C8B-B14F-4D97-AF65-F5344CB8AC3E}">
        <p14:creationId xmlns:p14="http://schemas.microsoft.com/office/powerpoint/2010/main" val="3453699703"/>
      </p:ext>
    </p:extLst>
  </p:cSld>
  <p:clrMapOvr>
    <a:masterClrMapping/>
  </p:clrMapOvr>
</p:notes>
</file>

<file path=ppt/notesSlides/notesSlide5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D4D5F7F-F1C1-4683-B06F-A5B82BE10711}" type="slidenum">
              <a:rPr lang="en-US" altLang="en-US" sz="1200" smtClean="0"/>
              <a:pPr/>
              <a:t>7</a:t>
            </a:fld>
            <a:endParaRPr lang="en-US" altLang="en-US" sz="1200" smtClean="0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Cfa/U Mass, Mount Hopkins 3 elements (45cm ea), 38 m baseline.  First Synthetic image in February 2002 after it got IONIC 3-way combiner.</a:t>
            </a:r>
          </a:p>
        </p:txBody>
      </p:sp>
    </p:spTree>
    <p:extLst>
      <p:ext uri="{BB962C8B-B14F-4D97-AF65-F5344CB8AC3E}">
        <p14:creationId xmlns:p14="http://schemas.microsoft.com/office/powerpoint/2010/main" val="1174072594"/>
      </p:ext>
    </p:extLst>
  </p:cSld>
  <p:clrMapOvr>
    <a:masterClrMapping/>
  </p:clrMapOvr>
</p:notes>
</file>

<file path=ppt/notesSlides/notesSlide6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5E25799-C5C2-43AA-8B50-FF5A0298C5B9}" type="slidenum">
              <a:rPr lang="en-US" altLang="en-US" sz="1200" smtClean="0"/>
              <a:pPr/>
              <a:t>8</a:t>
            </a:fld>
            <a:endParaRPr lang="en-US" altLang="en-US" sz="1200" smtClean="0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>
                <a:cs typeface="Times New Roman" panose="02020603050405020304" pitchFamily="18" charset="0"/>
              </a:rPr>
              <a:t>PTI  Palomar testbed interferometer, Mount Palomar,  California</a:t>
            </a:r>
          </a:p>
          <a:p>
            <a:pPr eaLnBrk="1" hangingPunct="1"/>
            <a:r>
              <a:rPr lang="en-US" altLang="en-US" smtClean="0"/>
              <a:t>2 elements ( 40cm ea), 110 m baseline.  NICMOS combiner.</a:t>
            </a:r>
          </a:p>
        </p:txBody>
      </p:sp>
    </p:spTree>
    <p:extLst>
      <p:ext uri="{BB962C8B-B14F-4D97-AF65-F5344CB8AC3E}">
        <p14:creationId xmlns:p14="http://schemas.microsoft.com/office/powerpoint/2010/main" val="1459772699"/>
      </p:ext>
    </p:extLst>
  </p:cSld>
  <p:clrMapOvr>
    <a:masterClrMapping/>
  </p:clrMapOvr>
</p:notes>
</file>

<file path=ppt/notesSlides/notesSlide7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0511A41-A965-4DA7-AF5C-F63AE7AA2431}" type="slidenum">
              <a:rPr lang="en-US" altLang="en-US" sz="1200" smtClean="0"/>
              <a:pPr/>
              <a:t>9</a:t>
            </a:fld>
            <a:endParaRPr lang="en-US" altLang="en-US" sz="1200" smtClean="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Georgia State Univ., Mount Wilson</a:t>
            </a:r>
          </a:p>
          <a:p>
            <a:pPr eaLnBrk="1" hangingPunct="1"/>
            <a:r>
              <a:rPr lang="en-US" altLang="en-US" smtClean="0"/>
              <a:t>6 elements (10 cm ea.), 350 m baseline.  FF November 1999.  FLUOR fiber-optic combiner since Augusst 2002.</a:t>
            </a:r>
          </a:p>
        </p:txBody>
      </p:sp>
    </p:spTree>
    <p:extLst>
      <p:ext uri="{BB962C8B-B14F-4D97-AF65-F5344CB8AC3E}">
        <p14:creationId xmlns:p14="http://schemas.microsoft.com/office/powerpoint/2010/main" val="3129550759"/>
      </p:ext>
    </p:extLst>
  </p:cSld>
  <p:clrMapOvr>
    <a:masterClrMapping/>
  </p:clrMapOvr>
</p:notes>
</file>

<file path=ppt/notesSlides/notesSlide8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D78120-7860-423A-9349-54DBB6D449F6}" type="slidenum">
              <a:rPr lang="en-US" altLang="en-US" sz="1200" smtClean="0"/>
              <a:pPr/>
              <a:t>10</a:t>
            </a:fld>
            <a:endParaRPr lang="en-US" altLang="en-US" sz="1200" smtClean="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>
                <a:cs typeface="Times New Roman" panose="02020603050405020304" pitchFamily="18" charset="0"/>
              </a:rPr>
              <a:t>SUSI Sydney University Stellar Interferometer. Narrabri Australia</a:t>
            </a:r>
          </a:p>
          <a:p>
            <a:pPr eaLnBrk="1" hangingPunct="1"/>
            <a:r>
              <a:rPr lang="en-US" altLang="en-US" smtClean="0"/>
              <a:t>13 elements (14cm ea), 640 m baseline</a:t>
            </a:r>
          </a:p>
        </p:txBody>
      </p:sp>
    </p:spTree>
    <p:extLst>
      <p:ext uri="{BB962C8B-B14F-4D97-AF65-F5344CB8AC3E}">
        <p14:creationId xmlns:p14="http://schemas.microsoft.com/office/powerpoint/2010/main" val="4139829953"/>
      </p:ext>
    </p:extLst>
  </p:cSld>
  <p:clrMapOvr>
    <a:masterClrMapping/>
  </p:clrMapOvr>
</p:notes>
</file>

<file path=ppt/notesSlides/notesSlide9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FCDF844-A30E-4CB3-977E-FC4E92E50809}" type="slidenum">
              <a:rPr lang="en-US" altLang="en-US" sz="1200" smtClean="0"/>
              <a:pPr/>
              <a:t>12</a:t>
            </a:fld>
            <a:endParaRPr lang="en-US" altLang="en-US" sz="1200" smtClean="0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Cerra Paranal.  FF October 29, 2001 with VINCI fiber-optic combiner.  MIDI combiner installed in December 2002.</a:t>
            </a:r>
          </a:p>
        </p:txBody>
      </p:sp>
    </p:spTree>
    <p:extLst>
      <p:ext uri="{BB962C8B-B14F-4D97-AF65-F5344CB8AC3E}">
        <p14:creationId xmlns:p14="http://schemas.microsoft.com/office/powerpoint/2010/main" val="412675029"/>
      </p:ext>
    </p:extLst>
  </p:cSld>
  <p:clrMapOvr>
    <a:masterClrMapping/>
  </p:clrMapOvr>
</p:notes>
</file>

<file path=ppt/notesSlides/notesSlide10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F03A09-799E-46B8-ADD7-D28ECFE7A4D2}" type="slidenum">
              <a:rPr lang="en-US" altLang="en-US" sz="1200" smtClean="0"/>
              <a:pPr/>
              <a:t>14</a:t>
            </a:fld>
            <a:endParaRPr lang="en-US" altLang="en-US" sz="1200" smtClean="0"/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solidFill>
            <a:srgbClr val="FFFFFF"/>
          </a:solidFill>
          <a:ln>
            <a:solidFill>
              <a:srgbClr val="000000"/>
            </a:solidFill>
            <a:miter lim="800%"/>
            <a:headEnd/>
            <a:tailEnd/>
          </a:ln>
        </p:spPr>
        <p:txBody>
          <a:bodyPr lIns="90370" tIns="45185" rIns="90370" bIns="45185"/>
          <a:lstStyle/>
          <a:p>
            <a:pPr eaLnBrk="1" hangingPunct="1"/>
            <a:r>
              <a:rPr lang="en-US" alt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2. A good basic "fringe" picture, showing starlight intensity on a time-lapse photo</a:t>
            </a:r>
            <a:endParaRPr lang="en-US" altLang="en-US" smtClean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of an oscilliscope as the zero path position was swept through at IOTA.  I spent</a:t>
            </a:r>
            <a:endParaRPr lang="en-US" altLang="en-US" smtClean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*many* (300+) nights at IOTA staring at the 'scope, looking for fringes packets just</a:t>
            </a:r>
            <a:endParaRPr lang="en-US" altLang="en-US" smtClean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like this one...</a:t>
            </a:r>
            <a:endParaRPr lang="en-US" altLang="en-US" smtClean="0">
              <a:cs typeface="Times New Roman" panose="02020603050405020304" pitchFamily="18" charset="0"/>
            </a:endParaRP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9868693"/>
      </p:ext>
    </p:extLst>
  </p:cSld>
  <p:clrMapOvr>
    <a:masterClrMapping/>
  </p:clrMapOvr>
</p:notes>
</file>

<file path=ppt/notesSlides/notesSlide11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B55F0F-4A72-4AC5-833E-01FF6549B378}" type="slidenum">
              <a:rPr lang="en-US" altLang="en-US" sz="1200" smtClean="0"/>
              <a:pPr/>
              <a:t>16</a:t>
            </a:fld>
            <a:endParaRPr lang="en-US" altLang="en-US" sz="1200" smtClean="0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Gerard’s JPL presentation on Altair</a:t>
            </a:r>
          </a:p>
        </p:txBody>
      </p:sp>
    </p:spTree>
    <p:extLst>
      <p:ext uri="{BB962C8B-B14F-4D97-AF65-F5344CB8AC3E}">
        <p14:creationId xmlns:p14="http://schemas.microsoft.com/office/powerpoint/2010/main" val="2877507250"/>
      </p:ext>
    </p:extLst>
  </p:cSld>
  <p:clrMapOvr>
    <a:masterClrMapping/>
  </p:clrMapOvr>
</p:notes>
</file>

<file path=ppt/notesSlides/notesSlide12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605B34-CBC0-49F8-BE5E-2404A1FF01BB}" type="slidenum">
              <a:rPr lang="en-US" altLang="en-US" sz="1200" smtClean="0"/>
              <a:pPr/>
              <a:t>17</a:t>
            </a:fld>
            <a:endParaRPr lang="en-US" altLang="en-US" sz="1200" smtClean="0"/>
          </a:p>
        </p:txBody>
      </p:sp>
      <p:sp>
        <p:nvSpPr>
          <p:cNvPr id="32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Nulling:  Reject light from central star</a:t>
            </a:r>
          </a:p>
          <a:p>
            <a:pPr eaLnBrk="1" hangingPunct="1"/>
            <a:r>
              <a:rPr lang="en-US" altLang="en-US" smtClean="0"/>
              <a:t>Two-color differential astrometry</a:t>
            </a:r>
          </a:p>
          <a:p>
            <a:pPr eaLnBrk="1" hangingPunct="1"/>
            <a:r>
              <a:rPr lang="en-US" altLang="en-US" smtClean="0"/>
              <a:t>Astrometry</a:t>
            </a:r>
          </a:p>
          <a:p>
            <a:pPr eaLnBrk="1" hangingPunct="1"/>
            <a:r>
              <a:rPr lang="en-US" altLang="en-US" smtClean="0"/>
              <a:t>Differential astrometry</a:t>
            </a:r>
          </a:p>
          <a:p>
            <a:pPr eaLnBrk="1" hangingPunct="1"/>
            <a:r>
              <a:rPr lang="en-US" altLang="en-US" smtClean="0"/>
              <a:t>Imaging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69705068"/>
      </p:ext>
    </p:extLst>
  </p:cSld>
  <p:clrMapOvr>
    <a:masterClrMapping/>
  </p:clrMapOvr>
</p:notes>
</file>

<file path=ppt/notesSlides/notesSlide13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E12CF0F-E7D2-4514-8085-8950712D7E8E}" type="slidenum">
              <a:rPr lang="en-US" altLang="en-US" sz="1200" smtClean="0"/>
              <a:pPr/>
              <a:t>21</a:t>
            </a:fld>
            <a:endParaRPr lang="en-US" altLang="en-US" sz="1200" smtClean="0"/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Crab Nebula (M1) in Taurus.  X-ray and Infrared.  Pulsar 30 rps.</a:t>
            </a:r>
          </a:p>
        </p:txBody>
      </p:sp>
    </p:spTree>
    <p:extLst>
      <p:ext uri="{BB962C8B-B14F-4D97-AF65-F5344CB8AC3E}">
        <p14:creationId xmlns:p14="http://schemas.microsoft.com/office/powerpoint/2010/main" val="1515741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6E51D-F4D8-470A-A123-D36758EE13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1906573"/>
      </p:ext>
    </p:extLst>
  </p:cSld>
  <p:clrMapOvr>
    <a:masterClrMapping/>
  </p:clrMapOvr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7EB03-9E38-46C9-8D69-4A20D8564C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1427211"/>
      </p:ext>
    </p:extLst>
  </p:cSld>
  <p:clrMapOvr>
    <a:masterClrMapping/>
  </p:clrMapOvr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62BFF-CEEA-4D8D-AE7E-B97C46E8C6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6749337"/>
      </p:ext>
    </p:extLst>
  </p:cSld>
  <p:clrMapOvr>
    <a:masterClrMapping/>
  </p:clrMapOvr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9A9C6-40B0-439F-9112-D0F4022DDF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941868"/>
      </p:ext>
    </p:extLst>
  </p:cSld>
  <p:clrMapOvr>
    <a:masterClrMapping/>
  </p:clrMapOvr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E16CF-C2F1-4036-A172-C9E0C07CEA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269268"/>
      </p:ext>
    </p:extLst>
  </p:cSld>
  <p:clrMapOvr>
    <a:masterClrMapping/>
  </p:clrMapOvr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F0C49-AF8A-475C-B165-FCC3A93841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264996"/>
      </p:ext>
    </p:extLst>
  </p:cSld>
  <p:clrMapOvr>
    <a:masterClrMapping/>
  </p:clrMapOvr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1129C-F7E1-4511-A7C4-60A84C96C9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726564"/>
      </p:ext>
    </p:extLst>
  </p:cSld>
  <p:clrMapOvr>
    <a:masterClrMapping/>
  </p:clrMapOvr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5AF3C-C81E-4F83-A9C4-77C8C78EE6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34730"/>
      </p:ext>
    </p:extLst>
  </p:cSld>
  <p:clrMapOvr>
    <a:masterClrMapping/>
  </p:clrMapOvr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AA1F-AFA4-4C11-A8FA-15D5369F38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206713"/>
      </p:ext>
    </p:extLst>
  </p:cSld>
  <p:clrMapOvr>
    <a:masterClrMapping/>
  </p:clrMapOvr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4EE52-C6E3-4B69-A4EB-8A69E89566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231637"/>
      </p:ext>
    </p:extLst>
  </p:cSld>
  <p:clrMapOvr>
    <a:masterClrMapping/>
  </p:clrMapOvr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7C7E-7F39-4F98-B4CE-8E7DC1DBAC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552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theme" Target="../theme/theme1.xml"/><Relationship Id="rId2" Type="http://purl.oclc.org/ooxml/officeDocument/relationships/slideLayout" Target="../slideLayouts/slideLayout2.xml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0" Type="http://purl.oclc.org/ooxml/officeDocument/relationships/slideLayout" Target="../slideLayouts/slideLayout10.xm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gradFill rotWithShape="0">
          <a:gsLst>
            <a:gs pos="0%">
              <a:schemeClr val="bg1"/>
            </a:gs>
            <a:gs pos="100%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E3D57CF-7F48-47AF-8B68-10706D88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%"/>
        </a:spcBef>
        <a:spcAft>
          <a:spcPct val="0%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%"/>
        </a:spcBef>
        <a:spcAft>
          <a:spcPct val="0%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%"/>
        </a:spcBef>
        <a:spcAft>
          <a:spcPct val="0%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%"/>
        </a:spcBef>
        <a:spcAft>
          <a:spcPct val="0%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%"/>
        </a:spcBef>
        <a:spcAft>
          <a:spcPct val="0%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%"/>
        </a:spcBef>
        <a:spcAft>
          <a:spcPct val="0%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%"/>
        </a:spcBef>
        <a:spcAft>
          <a:spcPct val="0%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purl.oclc.org/ooxml/officeDocument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purl.oclc.org/ooxml/officeDocument/relationships/image" Target="http://www.cus.cam.ac.uk/~rnt20/interferometry/ast_opt_int/image38.gif" TargetMode="External"/><Relationship Id="rId3" Type="http://purl.oclc.org/ooxml/officeDocument/relationships/image" Target="../media/image1.jpeg"/><Relationship Id="rId7" Type="http://purl.oclc.org/ooxml/officeDocument/relationships/image" Target="../media/image4.png"/><Relationship Id="rId2" Type="http://purl.oclc.org/ooxml/officeDocument/relationships/notesSlide" Target="../notesSlides/notesSlide1.xml"/><Relationship Id="rId1" Type="http://purl.oclc.org/ooxml/officeDocument/relationships/slideLayout" Target="../slideLayouts/slideLayout6.xml"/><Relationship Id="rId6" Type="http://purl.oclc.org/ooxml/officeDocument/relationships/image" Target="http://www.mtwilson.edu/Education/Presentations/Interferometry/Images/lu_d1.gif" TargetMode="External"/><Relationship Id="rId5" Type="http://purl.oclc.org/ooxml/officeDocument/relationships/image" Target="../media/image3.png"/><Relationship Id="rId4" Type="http://purl.oclc.org/ooxml/officeDocument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purl.oclc.org/ooxml/officeDocument/relationships/image" Target="../media/image5.png"/><Relationship Id="rId2" Type="http://purl.oclc.org/ooxml/officeDocument/relationships/notesSlide" Target="../notesSlides/notesSlide2.xml"/><Relationship Id="rId1" Type="http://purl.oclc.org/ooxml/officeDocument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purl.oclc.org/ooxml/officeDocument/relationships/image" Target="../media/image6.png"/><Relationship Id="rId2" Type="http://purl.oclc.org/ooxml/officeDocument/relationships/slideLayout" Target="../slideLayouts/slideLayout7.xml"/><Relationship Id="rId1" Type="http://purl.oclc.org/ooxml/officeDocument/relationships/video" Target="file:///C:\Users\Jeff\Desktop\Keck-V18_1.avi" TargetMode="External"/></Relationships>
</file>

<file path=ppt/slides/_rels/slide5.xml.rels><?xml version="1.0" encoding="UTF-8" standalone="yes"?>
<Relationships xmlns="http://schemas.openxmlformats.org/package/2006/relationships"><Relationship Id="rId3" Type="http://purl.oclc.org/ooxml/officeDocument/relationships/image" Target="../media/image7.png"/><Relationship Id="rId7" Type="http://purl.oclc.org/ooxml/officeDocument/relationships/image" Target="../media/image11.jpeg"/><Relationship Id="rId2" Type="http://purl.oclc.org/ooxml/officeDocument/relationships/notesSlide" Target="../notesSlides/notesSlide3.xml"/><Relationship Id="rId1" Type="http://purl.oclc.org/ooxml/officeDocument/relationships/slideLayout" Target="../slideLayouts/slideLayout7.xml"/><Relationship Id="rId6" Type="http://purl.oclc.org/ooxml/officeDocument/relationships/image" Target="../media/image10.png"/><Relationship Id="rId5" Type="http://purl.oclc.org/ooxml/officeDocument/relationships/image" Target="../media/image9.png"/><Relationship Id="rId4" Type="http://purl.oclc.org/ooxml/officeDocument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purl.oclc.org/ooxml/officeDocument/relationships/image" Target="../media/image12.png"/><Relationship Id="rId2" Type="http://purl.oclc.org/ooxml/officeDocument/relationships/notesSlide" Target="../notesSlides/notesSlide4.xml"/><Relationship Id="rId1" Type="http://purl.oclc.org/ooxml/officeDocument/relationships/slideLayout" Target="../slideLayouts/slideLayout7.xml"/><Relationship Id="rId4" Type="http://purl.oclc.org/ooxml/officeDocument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purl.oclc.org/ooxml/officeDocument/relationships/image" Target="../media/image14.jpeg"/><Relationship Id="rId2" Type="http://purl.oclc.org/ooxml/officeDocument/relationships/notesSlide" Target="../notesSlides/notesSlide5.xml"/><Relationship Id="rId1" Type="http://purl.oclc.org/ooxml/officeDocument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purl.oclc.org/ooxml/officeDocument/relationships/image" Target="../media/image15.jpeg"/><Relationship Id="rId2" Type="http://purl.oclc.org/ooxml/officeDocument/relationships/notesSlide" Target="../notesSlides/notesSlide6.xml"/><Relationship Id="rId1" Type="http://purl.oclc.org/ooxml/officeDocument/relationships/slideLayout" Target="../slideLayouts/slideLayout7.xml"/><Relationship Id="rId5" Type="http://purl.oclc.org/ooxml/officeDocument/relationships/image" Target="../media/image17.png"/><Relationship Id="rId4" Type="http://purl.oclc.org/ooxml/officeDocument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purl.oclc.org/ooxml/officeDocument/relationships/image" Target="../media/image18.jpeg"/><Relationship Id="rId2" Type="http://purl.oclc.org/ooxml/officeDocument/relationships/notesSlide" Target="../notesSlides/notesSlide7.xml"/><Relationship Id="rId1" Type="http://purl.oclc.org/ooxml/officeDocument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purl.oclc.org/ooxml/officeDocument/relationships/image" Target="../media/image19.png"/><Relationship Id="rId2" Type="http://purl.oclc.org/ooxml/officeDocument/relationships/notesSlide" Target="../notesSlides/notesSlide8.xml"/><Relationship Id="rId1" Type="http://purl.oclc.org/ooxml/officeDocument/relationships/slideLayout" Target="../slideLayouts/slideLayout7.xml"/><Relationship Id="rId6" Type="http://purl.oclc.org/ooxml/officeDocument/relationships/image" Target="../media/image22.jpeg"/><Relationship Id="rId5" Type="http://purl.oclc.org/ooxml/officeDocument/relationships/image" Target="../media/image21.png"/><Relationship Id="rId4" Type="http://purl.oclc.org/ooxml/officeDocument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purl.oclc.org/ooxml/officeDocument/relationships/image" Target="../media/image23.png"/><Relationship Id="rId1" Type="http://purl.oclc.org/ooxml/officeDocument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purl.oclc.org/ooxml/officeDocument/relationships/image" Target="../media/image24.jpeg"/><Relationship Id="rId2" Type="http://purl.oclc.org/ooxml/officeDocument/relationships/notesSlide" Target="../notesSlides/notesSlide9.xml"/><Relationship Id="rId1" Type="http://purl.oclc.org/ooxml/officeDocument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purl.oclc.org/ooxml/officeDocument/relationships/image" Target="../media/image25.jpeg"/><Relationship Id="rId1" Type="http://purl.oclc.org/ooxml/officeDocument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purl.oclc.org/ooxml/officeDocument/relationships/notesSlide" Target="../notesSlides/notesSlide10.xml"/><Relationship Id="rId2" Type="http://purl.oclc.org/ooxml/officeDocument/relationships/slideLayout" Target="../slideLayouts/slideLayout2.xml"/><Relationship Id="rId1" Type="http://schemas.openxmlformats.org/officeDocument/2006/relationships/vmlDrawing" Target="../drawings/vmlDrawing1.vml"/><Relationship Id="rId6" Type="http://purl.oclc.org/ooxml/officeDocument/relationships/image" Target="../media/image26.wmf"/><Relationship Id="rId5" Type="http://purl.oclc.org/ooxml/officeDocument/relationships/oleObject" Target="../embeddings/oleObject1.bin"/><Relationship Id="rId4" Type="http://purl.oclc.org/ooxml/officeDocument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purl.oclc.org/ooxml/officeDocument/relationships/image" Target="../media/image29.png"/><Relationship Id="rId2" Type="http://purl.oclc.org/ooxml/officeDocument/relationships/image" Target="../media/image28.jpeg"/><Relationship Id="rId1" Type="http://purl.oclc.org/ooxml/officeDocument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purl.oclc.org/ooxml/officeDocument/relationships/notesSlide" Target="../notesSlides/notesSlide11.xml"/><Relationship Id="rId2" Type="http://purl.oclc.org/ooxml/officeDocument/relationships/slideLayout" Target="../slideLayouts/slideLayout2.xml"/><Relationship Id="rId1" Type="http://purl.oclc.org/ooxml/officeDocument/relationships/video" Target="file:///C:\Users\Jeff\Desktop\altair_audio.avi" TargetMode="External"/><Relationship Id="rId4" Type="http://purl.oclc.org/ooxml/officeDocument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purl.oclc.org/ooxml/officeDocument/relationships/notesSlide" Target="../notesSlides/notesSlide12.xml"/><Relationship Id="rId1" Type="http://purl.oclc.org/ooxml/officeDocument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purl.oclc.org/ooxml/officeDocument/relationships/image" Target="../media/image31.jpeg"/><Relationship Id="rId1" Type="http://purl.oclc.org/ooxml/officeDocument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purl.oclc.org/ooxml/officeDocument/relationships/image" Target="../media/image32.jpeg"/><Relationship Id="rId1" Type="http://purl.oclc.org/ooxml/officeDocument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purl.oclc.org/ooxml/officeDocument/relationships/image" Target="../media/image34.png"/><Relationship Id="rId2" Type="http://purl.oclc.org/ooxml/officeDocument/relationships/image" Target="../media/image33.jpeg"/><Relationship Id="rId1" Type="http://purl.oclc.org/ooxml/officeDocument/relationships/slideLayout" Target="../slideLayouts/slideLayout7.xml"/><Relationship Id="rId6" Type="http://purl.oclc.org/ooxml/officeDocument/relationships/image" Target="../media/image37.png"/><Relationship Id="rId5" Type="http://purl.oclc.org/ooxml/officeDocument/relationships/image" Target="../media/image36.png"/><Relationship Id="rId4" Type="http://purl.oclc.org/ooxml/officeDocument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purl.oclc.org/ooxml/officeDocument/relationships/notesSlide" Target="../notesSlides/notesSlide13.xml"/><Relationship Id="rId2" Type="http://purl.oclc.org/ooxml/officeDocument/relationships/slideLayout" Target="../slideLayouts/slideLayout2.xml"/><Relationship Id="rId1" Type="http://purl.oclc.org/ooxml/officeDocument/relationships/video" Target="file:///C:\Users\Jeff\Desktop\HSScrab.mpeg" TargetMode="External"/><Relationship Id="rId4" Type="http://purl.oclc.org/ooxml/officeDocument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purl.oclc.org/ooxml/officeDocument/relationships/image" Target="../media/image39.png"/><Relationship Id="rId2" Type="http://purl.oclc.org/ooxml/officeDocument/relationships/slideLayout" Target="../slideLayouts/slideLayout7.xml"/><Relationship Id="rId1" Type="http://purl.oclc.org/ooxml/officeDocument/relationships/video" Target="file:///C:\Users\Jeff\Desktop\g_wave2.m1v" TargetMode="External"/></Relationships>
</file>

<file path=ppt/slides/_rels/slide23.xml.rels><?xml version="1.0" encoding="UTF-8" standalone="yes"?>
<Relationships xmlns="http://schemas.openxmlformats.org/package/2006/relationships"><Relationship Id="rId3" Type="http://purl.oclc.org/ooxml/officeDocument/relationships/image" Target="../media/image40.png"/><Relationship Id="rId2" Type="http://purl.oclc.org/ooxml/officeDocument/relationships/slideLayout" Target="../slideLayouts/slideLayout7.xml"/><Relationship Id="rId1" Type="http://purl.oclc.org/ooxml/officeDocument/relationships/video" Target="file:///C:\Users\Jeff\Desktop\curvature.avi" TargetMode="External"/></Relationships>
</file>

<file path=ppt/slides/_rels/slide24.xml.rels><?xml version="1.0" encoding="UTF-8" standalone="yes"?>
<Relationships xmlns="http://schemas.openxmlformats.org/package/2006/relationships"><Relationship Id="rId2" Type="http://purl.oclc.org/ooxml/officeDocument/relationships/image" Target="../media/image41.gif"/><Relationship Id="rId1" Type="http://purl.oclc.org/ooxml/officeDocument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purl.oclc.org/ooxml/officeDocument/relationships/image" Target="../media/image43.jpeg"/><Relationship Id="rId2" Type="http://purl.oclc.org/ooxml/officeDocument/relationships/image" Target="../media/image42.png"/><Relationship Id="rId1" Type="http://purl.oclc.org/ooxml/officeDocument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purl.oclc.org/ooxml/officeDocument/relationships/image" Target="../media/image44.png"/><Relationship Id="rId1" Type="http://purl.oclc.org/ooxml/officeDocument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purl.oclc.org/ooxml/officeDocument/relationships/image" Target="../media/image45.png"/><Relationship Id="rId2" Type="http://purl.oclc.org/ooxml/officeDocument/relationships/slideLayout" Target="../slideLayouts/slideLayout7.xml"/><Relationship Id="rId1" Type="http://purl.oclc.org/ooxml/officeDocument/relationships/video" Target="file:///C:\Users\Jeff\Desktop\neutron_star_inspiral.mpeg" TargetMode="External"/></Relationships>
</file>

<file path=ppt/slides/_rels/slide28.xml.rels><?xml version="1.0" encoding="UTF-8" standalone="yes"?>
<Relationships xmlns="http://schemas.openxmlformats.org/package/2006/relationships"><Relationship Id="rId2" Type="http://purl.oclc.org/ooxml/officeDocument/relationships/image" Target="../media/image46.jpeg"/><Relationship Id="rId1" Type="http://purl.oclc.org/ooxml/officeDocument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purl.oclc.org/ooxml/officeDocument/relationships/image" Target="../media/image48.png"/><Relationship Id="rId2" Type="http://purl.oclc.org/ooxml/officeDocument/relationships/image" Target="../media/image47.jpeg"/><Relationship Id="rId1" Type="http://purl.oclc.org/ooxml/officeDocument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purl.oclc.org/ooxml/officeDocument/relationships/image" Target="../media/image49.png"/><Relationship Id="rId1" Type="http://purl.oclc.org/ooxml/officeDocument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purl.oclc.org/ooxml/officeDocument/relationships/image" Target="../media/image50.jpeg"/><Relationship Id="rId1" Type="http://purl.oclc.org/ooxml/officeDocument/relationships/slideLayout" Target="../slideLayouts/slideLayout6.xml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altLang="en-US" sz="4400" smtClean="0"/>
              <a:t>Interferometry Celebration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Spokane Astronomical Society</a:t>
            </a:r>
          </a:p>
          <a:p>
            <a:pPr eaLnBrk="1" hangingPunct="1"/>
            <a:r>
              <a:rPr lang="en-US" altLang="en-US" sz="3200" smtClean="0"/>
              <a:t>May 2,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History</a:t>
            </a:r>
          </a:p>
        </p:txBody>
      </p:sp>
      <p:pic>
        <p:nvPicPr>
          <p:cNvPr id="5123" name="Picture 3" descr="C:\My Documents\My Pictures\Yo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27432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pic>
        <p:nvPicPr>
          <p:cNvPr id="5124" name="Picture 4" descr="C:\My Documents\My Pictures\Michels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31242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pic>
        <p:nvPicPr>
          <p:cNvPr id="5125" name="Picture 5" descr="http://www.mtwilson.edu/Education/Presentations/Interferometry/Images/lu_d1.gif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962400"/>
            <a:ext cx="28575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2909888" y="1709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%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%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%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%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%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%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127" name="Picture 6" descr="http://www.cus.cam.ac.uk/~rnt20/interferometry/ast_opt_int/image38.gif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1000"/>
            <a:ext cx="33242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"/>
            <a:ext cx="8458200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Keck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eck-V18_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624763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%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143000"/>
            <a:ext cx="5105400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304800"/>
            <a:ext cx="6934200" cy="990600"/>
          </a:xfrm>
        </p:spPr>
        <p:txBody>
          <a:bodyPr/>
          <a:lstStyle/>
          <a:p>
            <a:pPr eaLnBrk="1" hangingPunct="1"/>
            <a:r>
              <a:rPr lang="en-US" altLang="en-US" smtClean="0"/>
              <a:t>COAST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00600"/>
            <a:ext cx="19050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19050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0"/>
            <a:ext cx="19050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9" descr="D:\coas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568825"/>
            <a:ext cx="51054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03350"/>
            <a:ext cx="6477000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28956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NPOI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IOTA</a:t>
            </a:r>
          </a:p>
        </p:txBody>
      </p:sp>
      <p:pic>
        <p:nvPicPr>
          <p:cNvPr id="14339" name="Picture 5" descr="D:\io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0801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public_html\photo\keck\2002\020908_flying_PTI\P90810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.696%" t="6.281%"/>
          <a:stretch>
            <a:fillRect/>
          </a:stretch>
        </p:blipFill>
        <p:spPr bwMode="auto">
          <a:xfrm>
            <a:off x="2438400" y="381000"/>
            <a:ext cx="6477000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638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PTI</a:t>
            </a: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2819400" cy="19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8" descr="C:\projects\pti\meetings\0103_UWash\inside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7750"/>
            <a:ext cx="4267200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CHARA</a:t>
            </a:r>
          </a:p>
        </p:txBody>
      </p:sp>
      <p:pic>
        <p:nvPicPr>
          <p:cNvPr id="18435" name="Picture 4" descr="D:\CHA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296150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00400"/>
            <a:ext cx="19050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SUSI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19145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0600"/>
            <a:ext cx="18954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12" descr="D:\sus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76400"/>
            <a:ext cx="5867400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MIRA</a:t>
            </a:r>
          </a:p>
        </p:txBody>
      </p:sp>
      <p:pic>
        <p:nvPicPr>
          <p:cNvPr id="22531" name="Picture 3" descr="D:\Astronomy\Scopes\MIRA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6973888" cy="462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VLTI</a:t>
            </a:r>
          </a:p>
        </p:txBody>
      </p:sp>
      <p:pic>
        <p:nvPicPr>
          <p:cNvPr id="23555" name="Picture 9" descr="D:\Astronomy\YAA\Interferometry\VL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9248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5604" name="Picture 5" descr="D:\VLTIsc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534400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purl.oclc.org/ooxml/drawingml/main" xmlns:r="http://purl.oclc.org/ooxml/officeDocument/relationships" xmlns:p="http://purl.oclc.org/ooxml/presentationml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Fringe Visibility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3657600" cy="4724400"/>
          </a:xfrm>
        </p:spPr>
        <p:txBody>
          <a:bodyPr/>
          <a:lstStyle/>
          <a:p>
            <a:pPr eaLnBrk="1" hangingPunct="1">
              <a:lnSpc>
                <a:spcPct val="90%"/>
              </a:lnSpc>
            </a:pPr>
            <a:r>
              <a:rPr lang="en-US" altLang="en-US" sz="2800" smtClean="0"/>
              <a:t>Constructive &amp; destructive interference of light</a:t>
            </a:r>
          </a:p>
          <a:p>
            <a:pPr eaLnBrk="1" hangingPunct="1">
              <a:lnSpc>
                <a:spcPct val="90%"/>
              </a:lnSpc>
            </a:pPr>
            <a:r>
              <a:rPr lang="en-US" altLang="en-US" sz="2800" smtClean="0"/>
              <a:t>Fringe contrast or visibility:</a:t>
            </a:r>
          </a:p>
          <a:p>
            <a:pPr eaLnBrk="1" hangingPunct="1">
              <a:lnSpc>
                <a:spcPct val="90%"/>
              </a:lnSpc>
            </a:pPr>
            <a:endParaRPr lang="en-US" altLang="en-US" sz="2800" smtClean="0"/>
          </a:p>
          <a:p>
            <a:pPr eaLnBrk="1" hangingPunct="1">
              <a:lnSpc>
                <a:spcPct val="90%"/>
              </a:lnSpc>
            </a:pPr>
            <a:endParaRPr lang="en-US" altLang="en-US" sz="2800" smtClean="0"/>
          </a:p>
          <a:p>
            <a:pPr eaLnBrk="1" hangingPunct="1">
              <a:lnSpc>
                <a:spcPct val="90%"/>
              </a:lnSpc>
            </a:pPr>
            <a:endParaRPr lang="en-US" altLang="en-US" sz="2800" smtClean="0"/>
          </a:p>
          <a:p>
            <a:pPr eaLnBrk="1" hangingPunct="1">
              <a:lnSpc>
                <a:spcPct val="90%"/>
              </a:lnSpc>
            </a:pPr>
            <a:r>
              <a:rPr lang="en-US" altLang="en-US" sz="2800" smtClean="0"/>
              <a:t>Calibration issues</a:t>
            </a:r>
          </a:p>
          <a:p>
            <a:pPr lvl="1" eaLnBrk="1" hangingPunct="1">
              <a:lnSpc>
                <a:spcPct val="90%"/>
              </a:lnSpc>
            </a:pPr>
            <a:r>
              <a:rPr lang="en-US" altLang="en-US" sz="2400" smtClean="0"/>
              <a:t>Detector linearity</a:t>
            </a:r>
          </a:p>
          <a:p>
            <a:pPr lvl="1" eaLnBrk="1" hangingPunct="1">
              <a:lnSpc>
                <a:spcPct val="90%"/>
              </a:lnSpc>
            </a:pPr>
            <a:r>
              <a:rPr lang="en-US" altLang="en-US" sz="2400" smtClean="0"/>
              <a:t>Zero point measm’t</a:t>
            </a:r>
          </a:p>
          <a:p>
            <a:pPr lvl="1" eaLnBrk="1" hangingPunct="1">
              <a:lnSpc>
                <a:spcPct val="90%"/>
              </a:lnSpc>
            </a:pPr>
            <a:r>
              <a:rPr lang="en-US" altLang="en-US" sz="2400" smtClean="0"/>
              <a:t>Noise characterizat’n</a:t>
            </a:r>
          </a:p>
        </p:txBody>
      </p:sp>
      <p:pic>
        <p:nvPicPr>
          <p:cNvPr id="26628" name="Picture 4" descr="C:\projects\keck\meetings\001203_CARA_IU\frin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1295400"/>
            <a:ext cx="4714875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5200650" y="2743200"/>
            <a:ext cx="3267075" cy="1981200"/>
            <a:chOff x="3222" y="1776"/>
            <a:chExt cx="2058" cy="1248"/>
          </a:xfrm>
        </p:grpSpPr>
        <p:sp>
          <p:nvSpPr>
            <p:cNvPr id="26648" name="Line 6"/>
            <p:cNvSpPr>
              <a:spLocks noChangeShapeType="1"/>
            </p:cNvSpPr>
            <p:nvPr/>
          </p:nvSpPr>
          <p:spPr bwMode="auto">
            <a:xfrm>
              <a:off x="3264" y="1776"/>
              <a:ext cx="20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9" name="Line 7"/>
            <p:cNvSpPr>
              <a:spLocks noChangeShapeType="1"/>
            </p:cNvSpPr>
            <p:nvPr/>
          </p:nvSpPr>
          <p:spPr bwMode="auto">
            <a:xfrm flipV="1">
              <a:off x="3840" y="235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0" name="Line 8"/>
            <p:cNvSpPr>
              <a:spLocks noChangeShapeType="1"/>
            </p:cNvSpPr>
            <p:nvPr/>
          </p:nvSpPr>
          <p:spPr bwMode="auto">
            <a:xfrm>
              <a:off x="3984" y="2352"/>
              <a:ext cx="0" cy="6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stealth" w="lg" len="lg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1" name="Line 9"/>
            <p:cNvSpPr>
              <a:spLocks noChangeShapeType="1"/>
            </p:cNvSpPr>
            <p:nvPr/>
          </p:nvSpPr>
          <p:spPr bwMode="auto">
            <a:xfrm>
              <a:off x="3360" y="1776"/>
              <a:ext cx="0" cy="12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stealth" w="lg" len="lg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2" name="Text Box 10"/>
            <p:cNvSpPr txBox="1">
              <a:spLocks noChangeArrowheads="1"/>
            </p:cNvSpPr>
            <p:nvPr/>
          </p:nvSpPr>
          <p:spPr bwMode="auto">
            <a:xfrm>
              <a:off x="3222" y="2555"/>
              <a:ext cx="233" cy="21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FF0000"/>
              </a:solidFill>
              <a:miter lim="800%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600"/>
                <a:t>I+</a:t>
              </a:r>
            </a:p>
          </p:txBody>
        </p:sp>
        <p:sp>
          <p:nvSpPr>
            <p:cNvPr id="26653" name="Text Box 11"/>
            <p:cNvSpPr txBox="1">
              <a:spLocks noChangeArrowheads="1"/>
            </p:cNvSpPr>
            <p:nvPr/>
          </p:nvSpPr>
          <p:spPr bwMode="auto">
            <a:xfrm>
              <a:off x="3840" y="2557"/>
              <a:ext cx="204" cy="21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FF0000"/>
              </a:solidFill>
              <a:miter lim="800%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600"/>
                <a:t>I-</a:t>
              </a:r>
            </a:p>
          </p:txBody>
        </p:sp>
      </p:grpSp>
      <p:graphicFrame>
        <p:nvGraphicFramePr>
          <p:cNvPr id="26630" name="Object 12"/>
          <p:cNvGraphicFramePr>
            <a:graphicFrameLocks noChangeAspect="1"/>
          </p:cNvGraphicFramePr>
          <p:nvPr/>
        </p:nvGraphicFramePr>
        <p:xfrm>
          <a:off x="838200" y="3406775"/>
          <a:ext cx="1981200" cy="1089025"/>
        </p:xfrm>
        <a:graphic>
          <a:graphicData uri="http://purl.oclc.org/ooxml/officeDocument/oleObject">
            <mc:AlternateContent xmlns:mc="http://schemas.openxmlformats.org/markup-compatibility/2006">
              <mc:Choice xmlns:v="urn:schemas-microsoft-com:vml" Requires="v">
                <p:oleObj spid="_x0000_s26654" name="Equation" r:id="rId5" imgW="761669" imgH="418918" progId="Equation.3">
                  <p:embed/>
                </p:oleObj>
              </mc:Choice>
              <mc:Fallback>
                <p:oleObj name="Equation" r:id="rId5" imgW="761669" imgH="418918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06775"/>
                        <a:ext cx="1981200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%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1" name="Group 13"/>
          <p:cNvGrpSpPr>
            <a:grpSpLocks/>
          </p:cNvGrpSpPr>
          <p:nvPr/>
        </p:nvGrpSpPr>
        <p:grpSpPr bwMode="auto">
          <a:xfrm>
            <a:off x="4810125" y="1863725"/>
            <a:ext cx="1125538" cy="1870075"/>
            <a:chOff x="2976" y="1222"/>
            <a:chExt cx="709" cy="1178"/>
          </a:xfrm>
        </p:grpSpPr>
        <p:sp>
          <p:nvSpPr>
            <p:cNvPr id="26644" name="Line 14"/>
            <p:cNvSpPr>
              <a:spLocks noChangeShapeType="1"/>
            </p:cNvSpPr>
            <p:nvPr/>
          </p:nvSpPr>
          <p:spPr bwMode="auto">
            <a:xfrm>
              <a:off x="2976" y="1344"/>
              <a:ext cx="0" cy="720"/>
            </a:xfrm>
            <a:prstGeom prst="line">
              <a:avLst/>
            </a:prstGeom>
            <a:noFill/>
            <a:ln w="317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5" name="Line 15"/>
            <p:cNvSpPr>
              <a:spLocks noChangeShapeType="1"/>
            </p:cNvSpPr>
            <p:nvPr/>
          </p:nvSpPr>
          <p:spPr bwMode="auto">
            <a:xfrm flipV="1">
              <a:off x="2976" y="2160"/>
              <a:ext cx="0" cy="240"/>
            </a:xfrm>
            <a:prstGeom prst="line">
              <a:avLst/>
            </a:prstGeom>
            <a:noFill/>
            <a:ln w="317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6" name="Line 16"/>
            <p:cNvSpPr>
              <a:spLocks noChangeShapeType="1"/>
            </p:cNvSpPr>
            <p:nvPr/>
          </p:nvSpPr>
          <p:spPr bwMode="auto">
            <a:xfrm>
              <a:off x="2976" y="1344"/>
              <a:ext cx="432" cy="0"/>
            </a:xfrm>
            <a:prstGeom prst="line">
              <a:avLst/>
            </a:prstGeom>
            <a:noFill/>
            <a:ln w="317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7" name="Text Box 17"/>
            <p:cNvSpPr txBox="1">
              <a:spLocks noChangeArrowheads="1"/>
            </p:cNvSpPr>
            <p:nvPr/>
          </p:nvSpPr>
          <p:spPr bwMode="auto">
            <a:xfrm>
              <a:off x="3264" y="1222"/>
              <a:ext cx="421" cy="2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%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600"/>
                <a:t>Noise</a:t>
              </a:r>
            </a:p>
          </p:txBody>
        </p:sp>
      </p:grpSp>
      <p:sp>
        <p:nvSpPr>
          <p:cNvPr id="26632" name="Text Box 18"/>
          <p:cNvSpPr txBox="1">
            <a:spLocks noChangeArrowheads="1"/>
          </p:cNvSpPr>
          <p:nvPr/>
        </p:nvSpPr>
        <p:spPr bwMode="auto">
          <a:xfrm>
            <a:off x="4276725" y="5026025"/>
            <a:ext cx="4348163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%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%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%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%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%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%"/>
              </a:spcBef>
              <a:buFontTx/>
              <a:buNone/>
            </a:pPr>
            <a:r>
              <a:rPr lang="en-US" altLang="en-US" sz="1800" i="1">
                <a:solidFill>
                  <a:schemeClr val="accent2"/>
                </a:solidFill>
                <a:latin typeface="Arial" panose="020B0604020202020204" pitchFamily="34" charset="0"/>
              </a:rPr>
              <a:t>Actual</a:t>
            </a:r>
            <a:r>
              <a:rPr lang="en-US" altLang="en-US" sz="1800">
                <a:solidFill>
                  <a:schemeClr val="accent2"/>
                </a:solidFill>
                <a:latin typeface="Arial" panose="020B0604020202020204" pitchFamily="34" charset="0"/>
              </a:rPr>
              <a:t> starlight fringes from IOTA - </a:t>
            </a:r>
            <a:r>
              <a:rPr lang="en-US" altLang="en-US" sz="1800">
                <a:solidFill>
                  <a:schemeClr val="accent2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</a:t>
            </a:r>
            <a:r>
              <a:rPr lang="en-US" altLang="en-US" sz="1800">
                <a:solidFill>
                  <a:schemeClr val="accent2"/>
                </a:solidFill>
                <a:latin typeface="Arial" panose="020B0604020202020204" pitchFamily="34" charset="0"/>
              </a:rPr>
              <a:t> And</a:t>
            </a:r>
          </a:p>
          <a:p>
            <a:pPr>
              <a:spcBef>
                <a:spcPct val="0%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Photo credit: R.R. Thompson</a:t>
            </a:r>
            <a:endParaRPr lang="en-US" altLang="en-US" sz="18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grpSp>
        <p:nvGrpSpPr>
          <p:cNvPr id="17427" name="Group 19"/>
          <p:cNvGrpSpPr>
            <a:grpSpLocks/>
          </p:cNvGrpSpPr>
          <p:nvPr/>
        </p:nvGrpSpPr>
        <p:grpSpPr bwMode="auto">
          <a:xfrm>
            <a:off x="7256463" y="1676400"/>
            <a:ext cx="1055687" cy="1031875"/>
            <a:chOff x="4571" y="1056"/>
            <a:chExt cx="665" cy="650"/>
          </a:xfrm>
        </p:grpSpPr>
        <p:sp>
          <p:nvSpPr>
            <p:cNvPr id="26641" name="Line 20"/>
            <p:cNvSpPr>
              <a:spLocks noChangeShapeType="1"/>
            </p:cNvSpPr>
            <p:nvPr/>
          </p:nvSpPr>
          <p:spPr bwMode="auto">
            <a:xfrm>
              <a:off x="4571" y="1248"/>
              <a:ext cx="0" cy="458"/>
            </a:xfrm>
            <a:prstGeom prst="line">
              <a:avLst/>
            </a:prstGeom>
            <a:noFill/>
            <a:ln w="317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2" name="Line 21"/>
            <p:cNvSpPr>
              <a:spLocks noChangeShapeType="1"/>
            </p:cNvSpPr>
            <p:nvPr/>
          </p:nvSpPr>
          <p:spPr bwMode="auto">
            <a:xfrm>
              <a:off x="4571" y="1248"/>
              <a:ext cx="432" cy="0"/>
            </a:xfrm>
            <a:prstGeom prst="line">
              <a:avLst/>
            </a:prstGeom>
            <a:noFill/>
            <a:ln w="317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3" name="Text Box 22"/>
            <p:cNvSpPr txBox="1">
              <a:spLocks noChangeArrowheads="1"/>
            </p:cNvSpPr>
            <p:nvPr/>
          </p:nvSpPr>
          <p:spPr bwMode="auto">
            <a:xfrm>
              <a:off x="4859" y="1056"/>
              <a:ext cx="377" cy="3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%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600"/>
                <a:t>Zero</a:t>
              </a:r>
            </a:p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600"/>
                <a:t>OPD</a:t>
              </a:r>
            </a:p>
          </p:txBody>
        </p:sp>
      </p:grpSp>
      <p:grpSp>
        <p:nvGrpSpPr>
          <p:cNvPr id="17431" name="Group 23"/>
          <p:cNvGrpSpPr>
            <a:grpSpLocks/>
          </p:cNvGrpSpPr>
          <p:nvPr/>
        </p:nvGrpSpPr>
        <p:grpSpPr bwMode="auto">
          <a:xfrm>
            <a:off x="5257800" y="2743200"/>
            <a:ext cx="3733800" cy="1924050"/>
            <a:chOff x="3312" y="1728"/>
            <a:chExt cx="2352" cy="1212"/>
          </a:xfrm>
        </p:grpSpPr>
        <p:grpSp>
          <p:nvGrpSpPr>
            <p:cNvPr id="26635" name="Group 24"/>
            <p:cNvGrpSpPr>
              <a:grpSpLocks/>
            </p:cNvGrpSpPr>
            <p:nvPr/>
          </p:nvGrpSpPr>
          <p:grpSpPr bwMode="auto">
            <a:xfrm>
              <a:off x="3312" y="1728"/>
              <a:ext cx="2352" cy="602"/>
              <a:chOff x="3312" y="1728"/>
              <a:chExt cx="2352" cy="602"/>
            </a:xfrm>
          </p:grpSpPr>
          <p:sp>
            <p:nvSpPr>
              <p:cNvPr id="26639" name="Freeform 25"/>
              <p:cNvSpPr>
                <a:spLocks/>
              </p:cNvSpPr>
              <p:nvPr/>
            </p:nvSpPr>
            <p:spPr bwMode="auto">
              <a:xfrm>
                <a:off x="3312" y="2029"/>
                <a:ext cx="2352" cy="301"/>
              </a:xfrm>
              <a:custGeom>
                <a:avLst/>
                <a:gdLst>
                  <a:gd name="T0" fmla="*/ 0 w 2352"/>
                  <a:gd name="T1" fmla="*/ 48 h 301"/>
                  <a:gd name="T2" fmla="*/ 456 w 2352"/>
                  <a:gd name="T3" fmla="*/ 189 h 301"/>
                  <a:gd name="T4" fmla="*/ 915 w 2352"/>
                  <a:gd name="T5" fmla="*/ 285 h 301"/>
                  <a:gd name="T6" fmla="*/ 1191 w 2352"/>
                  <a:gd name="T7" fmla="*/ 288 h 301"/>
                  <a:gd name="T8" fmla="*/ 1392 w 2352"/>
                  <a:gd name="T9" fmla="*/ 288 h 301"/>
                  <a:gd name="T10" fmla="*/ 1641 w 2352"/>
                  <a:gd name="T11" fmla="*/ 264 h 301"/>
                  <a:gd name="T12" fmla="*/ 1872 w 2352"/>
                  <a:gd name="T13" fmla="*/ 192 h 301"/>
                  <a:gd name="T14" fmla="*/ 2352 w 2352"/>
                  <a:gd name="T15" fmla="*/ 0 h 3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52" h="301">
                    <a:moveTo>
                      <a:pt x="0" y="48"/>
                    </a:moveTo>
                    <a:cubicBezTo>
                      <a:pt x="76" y="72"/>
                      <a:pt x="304" y="150"/>
                      <a:pt x="456" y="189"/>
                    </a:cubicBezTo>
                    <a:cubicBezTo>
                      <a:pt x="608" y="228"/>
                      <a:pt x="793" y="269"/>
                      <a:pt x="915" y="285"/>
                    </a:cubicBezTo>
                    <a:cubicBezTo>
                      <a:pt x="1037" y="301"/>
                      <a:pt x="1112" y="288"/>
                      <a:pt x="1191" y="288"/>
                    </a:cubicBezTo>
                    <a:cubicBezTo>
                      <a:pt x="1270" y="288"/>
                      <a:pt x="1317" y="292"/>
                      <a:pt x="1392" y="288"/>
                    </a:cubicBezTo>
                    <a:cubicBezTo>
                      <a:pt x="1467" y="284"/>
                      <a:pt x="1561" y="280"/>
                      <a:pt x="1641" y="264"/>
                    </a:cubicBezTo>
                    <a:cubicBezTo>
                      <a:pt x="1721" y="248"/>
                      <a:pt x="1754" y="236"/>
                      <a:pt x="1872" y="192"/>
                    </a:cubicBezTo>
                    <a:cubicBezTo>
                      <a:pt x="1990" y="148"/>
                      <a:pt x="2224" y="32"/>
                      <a:pt x="2352" y="0"/>
                    </a:cubicBezTo>
                  </a:path>
                </a:pathLst>
              </a:custGeom>
              <a:noFill/>
              <a:ln w="19050" cap="flat" cmpd="sng">
                <a:solidFill>
                  <a:srgbClr val="FFFF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0" name="Freeform 26"/>
              <p:cNvSpPr>
                <a:spLocks/>
              </p:cNvSpPr>
              <p:nvPr/>
            </p:nvSpPr>
            <p:spPr bwMode="auto">
              <a:xfrm flipV="1">
                <a:off x="3312" y="1728"/>
                <a:ext cx="2352" cy="301"/>
              </a:xfrm>
              <a:custGeom>
                <a:avLst/>
                <a:gdLst>
                  <a:gd name="T0" fmla="*/ 0 w 2352"/>
                  <a:gd name="T1" fmla="*/ 48 h 301"/>
                  <a:gd name="T2" fmla="*/ 456 w 2352"/>
                  <a:gd name="T3" fmla="*/ 189 h 301"/>
                  <a:gd name="T4" fmla="*/ 915 w 2352"/>
                  <a:gd name="T5" fmla="*/ 285 h 301"/>
                  <a:gd name="T6" fmla="*/ 1191 w 2352"/>
                  <a:gd name="T7" fmla="*/ 288 h 301"/>
                  <a:gd name="T8" fmla="*/ 1392 w 2352"/>
                  <a:gd name="T9" fmla="*/ 288 h 301"/>
                  <a:gd name="T10" fmla="*/ 1641 w 2352"/>
                  <a:gd name="T11" fmla="*/ 264 h 301"/>
                  <a:gd name="T12" fmla="*/ 1872 w 2352"/>
                  <a:gd name="T13" fmla="*/ 192 h 301"/>
                  <a:gd name="T14" fmla="*/ 2352 w 2352"/>
                  <a:gd name="T15" fmla="*/ 0 h 3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52" h="301">
                    <a:moveTo>
                      <a:pt x="0" y="48"/>
                    </a:moveTo>
                    <a:cubicBezTo>
                      <a:pt x="76" y="72"/>
                      <a:pt x="304" y="150"/>
                      <a:pt x="456" y="189"/>
                    </a:cubicBezTo>
                    <a:cubicBezTo>
                      <a:pt x="608" y="228"/>
                      <a:pt x="793" y="269"/>
                      <a:pt x="915" y="285"/>
                    </a:cubicBezTo>
                    <a:cubicBezTo>
                      <a:pt x="1037" y="301"/>
                      <a:pt x="1112" y="288"/>
                      <a:pt x="1191" y="288"/>
                    </a:cubicBezTo>
                    <a:cubicBezTo>
                      <a:pt x="1270" y="288"/>
                      <a:pt x="1317" y="292"/>
                      <a:pt x="1392" y="288"/>
                    </a:cubicBezTo>
                    <a:cubicBezTo>
                      <a:pt x="1467" y="284"/>
                      <a:pt x="1561" y="280"/>
                      <a:pt x="1641" y="264"/>
                    </a:cubicBezTo>
                    <a:cubicBezTo>
                      <a:pt x="1721" y="248"/>
                      <a:pt x="1754" y="236"/>
                      <a:pt x="1872" y="192"/>
                    </a:cubicBezTo>
                    <a:cubicBezTo>
                      <a:pt x="1990" y="148"/>
                      <a:pt x="2224" y="32"/>
                      <a:pt x="2352" y="0"/>
                    </a:cubicBezTo>
                  </a:path>
                </a:pathLst>
              </a:custGeom>
              <a:noFill/>
              <a:ln w="19050" cap="flat" cmpd="sng">
                <a:solidFill>
                  <a:srgbClr val="FFFF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36" name="Line 27"/>
            <p:cNvSpPr>
              <a:spLocks noChangeShapeType="1"/>
            </p:cNvSpPr>
            <p:nvPr/>
          </p:nvSpPr>
          <p:spPr bwMode="auto">
            <a:xfrm flipV="1">
              <a:off x="4608" y="2326"/>
              <a:ext cx="0" cy="458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7" name="Line 28"/>
            <p:cNvSpPr>
              <a:spLocks noChangeShapeType="1"/>
            </p:cNvSpPr>
            <p:nvPr/>
          </p:nvSpPr>
          <p:spPr bwMode="auto">
            <a:xfrm flipV="1">
              <a:off x="4608" y="2784"/>
              <a:ext cx="432" cy="0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8" name="Text Box 29"/>
            <p:cNvSpPr txBox="1">
              <a:spLocks noChangeArrowheads="1"/>
            </p:cNvSpPr>
            <p:nvPr/>
          </p:nvSpPr>
          <p:spPr bwMode="auto">
            <a:xfrm>
              <a:off x="4704" y="2608"/>
              <a:ext cx="545" cy="3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FF00"/>
              </a:solidFill>
              <a:miter lim="800%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400"/>
                <a:t>Fringe</a:t>
              </a:r>
            </a:p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1400"/>
                <a:t>Envelope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y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%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%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%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%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%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%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Initial Indications of Something Interesting with Altair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81000" y="1371600"/>
            <a:ext cx="3048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%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%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%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%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%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/>
              <a:t>Use of the PTI N-S and N-W baselines gave different angular sizes</a:t>
            </a:r>
          </a:p>
          <a:p>
            <a:pPr eaLnBrk="1" hangingPunct="1"/>
            <a:r>
              <a:rPr lang="en-US" altLang="en-US" sz="2800"/>
              <a:t>Not explainable in terms of limb darkening, spotting, binarity</a:t>
            </a:r>
          </a:p>
        </p:txBody>
      </p:sp>
      <p:pic>
        <p:nvPicPr>
          <p:cNvPr id="28676" name="Picture 4" descr="E:\projects\meetings\pti\0204_JPL_luncheon\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.448%" r="4.562%" b="4.836%"/>
          <a:stretch>
            <a:fillRect/>
          </a:stretch>
        </p:blipFill>
        <p:spPr bwMode="auto">
          <a:xfrm>
            <a:off x="3276600" y="1524000"/>
            <a:ext cx="579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381000" y="3657600"/>
            <a:ext cx="4648200" cy="2830513"/>
            <a:chOff x="240" y="2304"/>
            <a:chExt cx="2928" cy="1783"/>
          </a:xfrm>
        </p:grpSpPr>
        <p:grpSp>
          <p:nvGrpSpPr>
            <p:cNvPr id="28678" name="Group 6"/>
            <p:cNvGrpSpPr>
              <a:grpSpLocks/>
            </p:cNvGrpSpPr>
            <p:nvPr/>
          </p:nvGrpSpPr>
          <p:grpSpPr bwMode="auto">
            <a:xfrm>
              <a:off x="240" y="2304"/>
              <a:ext cx="2928" cy="1783"/>
              <a:chOff x="240" y="2304"/>
              <a:chExt cx="2928" cy="1783"/>
            </a:xfrm>
          </p:grpSpPr>
          <p:pic>
            <p:nvPicPr>
              <p:cNvPr id="28681" name="Picture 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" y="2304"/>
                <a:ext cx="2928" cy="1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%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682" name="Line 8"/>
              <p:cNvSpPr>
                <a:spLocks noChangeShapeType="1"/>
              </p:cNvSpPr>
              <p:nvPr/>
            </p:nvSpPr>
            <p:spPr bwMode="auto">
              <a:xfrm flipV="1">
                <a:off x="528" y="2496"/>
                <a:ext cx="1344" cy="1248"/>
              </a:xfrm>
              <a:prstGeom prst="line">
                <a:avLst/>
              </a:prstGeom>
              <a:noFill/>
              <a:ln w="38100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3" name="Line 9"/>
              <p:cNvSpPr>
                <a:spLocks noChangeShapeType="1"/>
              </p:cNvSpPr>
              <p:nvPr/>
            </p:nvSpPr>
            <p:spPr bwMode="auto">
              <a:xfrm flipV="1">
                <a:off x="528" y="3552"/>
                <a:ext cx="2160" cy="192"/>
              </a:xfrm>
              <a:prstGeom prst="line">
                <a:avLst/>
              </a:prstGeom>
              <a:noFill/>
              <a:ln w="38100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4" name="Text Box 10"/>
              <p:cNvSpPr txBox="1">
                <a:spLocks noChangeArrowheads="1"/>
              </p:cNvSpPr>
              <p:nvPr/>
            </p:nvSpPr>
            <p:spPr bwMode="auto">
              <a:xfrm>
                <a:off x="1632" y="3648"/>
                <a:ext cx="134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%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%"/>
                  </a:spcBef>
                  <a:buFontTx/>
                  <a:buNone/>
                </a:pPr>
                <a:r>
                  <a:rPr lang="en-US" altLang="en-US" sz="2400" b="1">
                    <a:solidFill>
                      <a:schemeClr val="accent2"/>
                    </a:solidFill>
                    <a:latin typeface="Arial" panose="020B0604020202020204" pitchFamily="34" charset="0"/>
                  </a:rPr>
                  <a:t>N-W Baseline</a:t>
                </a:r>
              </a:p>
            </p:txBody>
          </p:sp>
          <p:sp>
            <p:nvSpPr>
              <p:cNvPr id="28685" name="Text Box 11"/>
              <p:cNvSpPr txBox="1">
                <a:spLocks noChangeArrowheads="1"/>
              </p:cNvSpPr>
              <p:nvPr/>
            </p:nvSpPr>
            <p:spPr bwMode="auto">
              <a:xfrm>
                <a:off x="1878" y="2352"/>
                <a:ext cx="129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%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%"/>
                  </a:spcBef>
                  <a:buFontTx/>
                  <a:buNone/>
                </a:pPr>
                <a:r>
                  <a:rPr lang="en-US" altLang="en-US" sz="2400" b="1">
                    <a:solidFill>
                      <a:schemeClr val="accent2"/>
                    </a:solidFill>
                    <a:latin typeface="Arial" panose="020B0604020202020204" pitchFamily="34" charset="0"/>
                  </a:rPr>
                  <a:t>N-S Baseline</a:t>
                </a:r>
              </a:p>
            </p:txBody>
          </p:sp>
        </p:grpSp>
        <p:sp>
          <p:nvSpPr>
            <p:cNvPr id="28679" name="Freeform 12"/>
            <p:cNvSpPr>
              <a:spLocks/>
            </p:cNvSpPr>
            <p:nvPr/>
          </p:nvSpPr>
          <p:spPr bwMode="auto">
            <a:xfrm>
              <a:off x="864" y="3441"/>
              <a:ext cx="180" cy="259"/>
            </a:xfrm>
            <a:custGeom>
              <a:avLst/>
              <a:gdLst>
                <a:gd name="T0" fmla="*/ 0 w 180"/>
                <a:gd name="T1" fmla="*/ 0 h 259"/>
                <a:gd name="T2" fmla="*/ 156 w 180"/>
                <a:gd name="T3" fmla="*/ 69 h 259"/>
                <a:gd name="T4" fmla="*/ 142 w 180"/>
                <a:gd name="T5" fmla="*/ 259 h 25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0" h="259">
                  <a:moveTo>
                    <a:pt x="0" y="0"/>
                  </a:moveTo>
                  <a:cubicBezTo>
                    <a:pt x="26" y="11"/>
                    <a:pt x="132" y="26"/>
                    <a:pt x="156" y="69"/>
                  </a:cubicBezTo>
                  <a:cubicBezTo>
                    <a:pt x="180" y="112"/>
                    <a:pt x="145" y="220"/>
                    <a:pt x="142" y="259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Text Box 13"/>
            <p:cNvSpPr txBox="1">
              <a:spLocks noChangeArrowheads="1"/>
            </p:cNvSpPr>
            <p:nvPr/>
          </p:nvSpPr>
          <p:spPr bwMode="auto">
            <a:xfrm>
              <a:off x="1049" y="3360"/>
              <a:ext cx="29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%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%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50</a:t>
              </a:r>
              <a:r>
                <a:rPr lang="en-US" altLang="en-US" sz="1600">
                  <a:solidFill>
                    <a:srgbClr val="FF0000"/>
                  </a:solidFill>
                  <a:cs typeface="Times New Roman" panose="02020603050405020304" pitchFamily="18" charset="0"/>
                </a:rPr>
                <a:t>°</a:t>
              </a:r>
              <a:endParaRPr lang="en-US" altLang="en-US" sz="16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altair_audio.avi">
            <a:hlinkClick r:id="" action="ppaction://media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0050"/>
            <a:ext cx="8229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0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%">
                <p:cTn id="7" fill="hold" display="0">
                  <p:stCondLst>
                    <p:cond delay="indefinite"/>
                  </p:stCondLst>
                </p:cTn>
                <p:tgtEl>
                  <p:spTgt spid="4608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60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8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cs typeface="Times New Roman" panose="02020603050405020304" pitchFamily="18" charset="0"/>
              </a:rPr>
              <a:t>Modes and Uses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133600" y="1600200"/>
            <a:ext cx="525145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%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%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%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%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%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%"/>
              </a:spcBef>
              <a:spcAft>
                <a:spcPct val="0%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Astrometry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	Planets</a:t>
            </a:r>
            <a:b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</a:b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 	Angular Diameter – Rotation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	Hot Jupiters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Nulling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	Circumstellar dust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	Planets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Imaging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	Protoplanetary disks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Two-color differential Astrometry</a:t>
            </a:r>
          </a:p>
          <a:p>
            <a:pPr eaLnBrk="1" hangingPunct="1">
              <a:spcBef>
                <a:spcPct val="0%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	Venus-sized planets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LIGO</a:t>
            </a:r>
          </a:p>
        </p:txBody>
      </p:sp>
      <p:pic>
        <p:nvPicPr>
          <p:cNvPr id="33795" name="Picture 7" descr="D:\LIGO Colloquium Materials\A - Figures for Slides\fig08-hanford aer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686800" cy="464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C:\TEMP\physics today\physics today misc\vacequip-liv pi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4650"/>
            <a:ext cx="8686800" cy="593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9"/>
          <p:cNvGrpSpPr>
            <a:grpSpLocks/>
          </p:cNvGrpSpPr>
          <p:nvPr/>
        </p:nvGrpSpPr>
        <p:grpSpPr bwMode="auto">
          <a:xfrm>
            <a:off x="533400" y="685800"/>
            <a:ext cx="7886700" cy="5791200"/>
            <a:chOff x="0" y="0"/>
            <a:chExt cx="5784" cy="4320"/>
          </a:xfrm>
        </p:grpSpPr>
        <p:pic>
          <p:nvPicPr>
            <p:cNvPr id="35850" name="Picture 10" descr="kn24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.213%" r="5.571%"/>
            <a:stretch>
              <a:fillRect/>
            </a:stretch>
          </p:blipFill>
          <p:spPr bwMode="auto">
            <a:xfrm>
              <a:off x="3120" y="0"/>
              <a:ext cx="2664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%"/>
                  <a:headEnd/>
                  <a:tailEnd/>
                </a14:hiddenLine>
              </a:ext>
            </a:extLst>
          </p:spPr>
        </p:pic>
        <p:pic>
          <p:nvPicPr>
            <p:cNvPr id="35851" name="Picture 11" descr="newt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46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%"/>
                  <a:headEnd/>
                  <a:tailEnd/>
                </a14:hiddenLine>
              </a:ext>
            </a:extLst>
          </p:spPr>
        </p:pic>
      </p:grp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4724400" y="304800"/>
            <a:ext cx="3705225" cy="3500438"/>
            <a:chOff x="162" y="173"/>
            <a:chExt cx="2430" cy="2253"/>
          </a:xfrm>
        </p:grpSpPr>
        <p:sp>
          <p:nvSpPr>
            <p:cNvPr id="35848" name="Text Box 4"/>
            <p:cNvSpPr txBox="1">
              <a:spLocks noChangeArrowheads="1"/>
            </p:cNvSpPr>
            <p:nvPr/>
          </p:nvSpPr>
          <p:spPr bwMode="auto">
            <a:xfrm>
              <a:off x="609" y="2132"/>
              <a:ext cx="120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%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%"/>
                </a:spcBef>
                <a:buFontTx/>
                <a:buNone/>
              </a:pPr>
              <a:endParaRPr lang="en-US" altLang="en-US" sz="24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35849" name="Picture 5" descr="ppp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" y="173"/>
              <a:ext cx="2430" cy="1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%"/>
                  <a:headEnd/>
                  <a:tailEnd/>
                </a14:hiddenLine>
              </a:ext>
            </a:extLst>
          </p:spPr>
        </p:pic>
      </p:grpSp>
      <p:grpSp>
        <p:nvGrpSpPr>
          <p:cNvPr id="35844" name="Group 6"/>
          <p:cNvGrpSpPr>
            <a:grpSpLocks/>
          </p:cNvGrpSpPr>
          <p:nvPr/>
        </p:nvGrpSpPr>
        <p:grpSpPr bwMode="auto">
          <a:xfrm>
            <a:off x="7010400" y="304800"/>
            <a:ext cx="1855788" cy="2811463"/>
            <a:chOff x="3770" y="1392"/>
            <a:chExt cx="1762" cy="2613"/>
          </a:xfrm>
        </p:grpSpPr>
        <p:sp>
          <p:nvSpPr>
            <p:cNvPr id="35846" name="Rectangle 7"/>
            <p:cNvSpPr>
              <a:spLocks noChangeArrowheads="1"/>
            </p:cNvSpPr>
            <p:nvPr/>
          </p:nvSpPr>
          <p:spPr bwMode="auto">
            <a:xfrm>
              <a:off x="3770" y="3580"/>
              <a:ext cx="175" cy="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%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%"/>
                </a:spcBef>
                <a:buFontTx/>
                <a:buNone/>
              </a:pPr>
              <a:endParaRPr lang="en-US" altLang="en-US" sz="2400" b="1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35847" name="Picture 8" descr="psc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392"/>
              <a:ext cx="1692" cy="2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%"/>
                  <a:headEnd/>
                  <a:tailEnd/>
                </a14:hiddenLine>
              </a:ext>
            </a:extLst>
          </p:spPr>
        </p:pic>
      </p:grpSp>
      <p:pic>
        <p:nvPicPr>
          <p:cNvPr id="35845" name="Picture 2" descr="einstei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36083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HSScrab.mpeg">
            <a:hlinkClick r:id="" action="ppaction://media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%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81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8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13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g_wave2.m1v">
            <a:hlinkClick r:id="" action="ppaction://media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42950"/>
            <a:ext cx="708660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3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%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734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7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73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4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curvature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59436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%">
                <p:cTn id="7" fill="hold" display="0">
                  <p:stCondLst>
                    <p:cond delay="indefinite"/>
                  </p:stCondLst>
                </p:cTn>
                <p:tgtEl>
                  <p:spTgt spid="645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4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4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1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barish\Desktop\TEMP\AAAS Symposium\layout 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400800" cy="470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612775" y="228600"/>
            <a:ext cx="6626225" cy="6619875"/>
            <a:chOff x="2" y="720"/>
            <a:chExt cx="2945" cy="3600"/>
          </a:xfrm>
        </p:grpSpPr>
        <p:grpSp>
          <p:nvGrpSpPr>
            <p:cNvPr id="41987" name="Group 3"/>
            <p:cNvGrpSpPr>
              <a:grpSpLocks/>
            </p:cNvGrpSpPr>
            <p:nvPr/>
          </p:nvGrpSpPr>
          <p:grpSpPr bwMode="auto">
            <a:xfrm>
              <a:off x="2" y="720"/>
              <a:ext cx="2945" cy="3600"/>
              <a:chOff x="2" y="720"/>
              <a:chExt cx="2945" cy="3600"/>
            </a:xfrm>
          </p:grpSpPr>
          <p:pic>
            <p:nvPicPr>
              <p:cNvPr id="41989" name="Picture 4" descr="pulsars.gif                                                    0000EB07DataTi                         B8368E5E: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.151%" t="13.741%" r="13.779%" b="7.455%"/>
              <a:stretch>
                <a:fillRect/>
              </a:stretch>
            </p:blipFill>
            <p:spPr bwMode="auto">
              <a:xfrm>
                <a:off x="49" y="720"/>
                <a:ext cx="2898" cy="27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%"/>
                    <a:headEnd/>
                    <a:tailEnd/>
                  </a14:hiddenLine>
                </a:ext>
              </a:extLst>
            </p:spPr>
          </p:pic>
          <p:sp>
            <p:nvSpPr>
              <p:cNvPr id="41990" name="Text Box 5"/>
              <p:cNvSpPr txBox="1">
                <a:spLocks noChangeArrowheads="1"/>
              </p:cNvSpPr>
              <p:nvPr/>
            </p:nvSpPr>
            <p:spPr bwMode="auto">
              <a:xfrm>
                <a:off x="1726" y="844"/>
                <a:ext cx="1066" cy="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0000"/>
                    </a:solidFill>
                    <a:miter lim="800%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r">
                  <a:spcBef>
                    <a:spcPct val="0%"/>
                  </a:spcBef>
                  <a:buFontTx/>
                  <a:buNone/>
                </a:pPr>
                <a:r>
                  <a:rPr lang="en-US" altLang="en-US" sz="1400" i="1">
                    <a:solidFill>
                      <a:srgbClr val="00FF00"/>
                    </a:solidFill>
                    <a:latin typeface="Helvetica" panose="020B0604020202020204" pitchFamily="34" charset="0"/>
                  </a:rPr>
                  <a:t>-- GEO</a:t>
                </a:r>
                <a:endParaRPr lang="en-US" altLang="en-US" sz="1400" i="1">
                  <a:latin typeface="Helvetica" panose="020B0604020202020204" pitchFamily="34" charset="0"/>
                </a:endParaRPr>
              </a:p>
              <a:p>
                <a:pPr algn="r">
                  <a:spcBef>
                    <a:spcPct val="0%"/>
                  </a:spcBef>
                  <a:buFontTx/>
                  <a:buNone/>
                </a:pPr>
                <a:r>
                  <a:rPr lang="en-US" altLang="en-US" sz="1400" i="1">
                    <a:latin typeface="Helvetica" panose="020B0604020202020204" pitchFamily="34" charset="0"/>
                  </a:rPr>
                  <a:t>-- L 2km</a:t>
                </a:r>
              </a:p>
              <a:p>
                <a:pPr algn="r">
                  <a:spcBef>
                    <a:spcPct val="0%"/>
                  </a:spcBef>
                  <a:buFontTx/>
                  <a:buNone/>
                </a:pPr>
                <a:r>
                  <a:rPr lang="en-US" altLang="en-US" sz="1400" i="1">
                    <a:solidFill>
                      <a:srgbClr val="FF0000"/>
                    </a:solidFill>
                    <a:latin typeface="Helvetica" panose="020B0604020202020204" pitchFamily="34" charset="0"/>
                  </a:rPr>
                  <a:t>-- H 4km</a:t>
                </a:r>
                <a:endParaRPr lang="en-US" altLang="en-US" sz="1400" i="1">
                  <a:latin typeface="Helvetica" panose="020B0604020202020204" pitchFamily="34" charset="0"/>
                </a:endParaRPr>
              </a:p>
              <a:p>
                <a:pPr algn="r">
                  <a:spcBef>
                    <a:spcPct val="0%"/>
                  </a:spcBef>
                  <a:buFontTx/>
                  <a:buNone/>
                </a:pPr>
                <a:r>
                  <a:rPr lang="en-US" altLang="en-US" sz="1400" i="1">
                    <a:solidFill>
                      <a:srgbClr val="FF0080"/>
                    </a:solidFill>
                    <a:latin typeface="Helvetica" panose="020B0604020202020204" pitchFamily="34" charset="0"/>
                  </a:rPr>
                  <a:t>-- L 4km</a:t>
                </a:r>
                <a:endParaRPr lang="en-US" altLang="en-US" sz="1400" i="1">
                  <a:latin typeface="Helvetica" panose="020B0604020202020204" pitchFamily="34" charset="0"/>
                </a:endParaRPr>
              </a:p>
            </p:txBody>
          </p:sp>
          <p:sp>
            <p:nvSpPr>
              <p:cNvPr id="41991" name="Oval 6"/>
              <p:cNvSpPr>
                <a:spLocks noChangeArrowheads="1"/>
              </p:cNvSpPr>
              <p:nvPr/>
            </p:nvSpPr>
            <p:spPr bwMode="auto">
              <a:xfrm>
                <a:off x="1296" y="2416"/>
                <a:ext cx="96" cy="96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%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1992" name="Oval 7"/>
              <p:cNvSpPr>
                <a:spLocks noChangeArrowheads="1"/>
              </p:cNvSpPr>
              <p:nvPr/>
            </p:nvSpPr>
            <p:spPr bwMode="auto">
              <a:xfrm>
                <a:off x="2664" y="287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%"/>
                  </a:spcBef>
                  <a:buFontTx/>
                  <a:buNone/>
                </a:pPr>
                <a:endParaRPr lang="en-US" altLang="en-US" sz="2400"/>
              </a:p>
            </p:txBody>
          </p:sp>
          <p:pic>
            <p:nvPicPr>
              <p:cNvPr id="41993" name="Picture 8" descr="C:\TEMP\LIGO Colloquium Materials\graphics misc\2viewcrab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" y="3530"/>
                <a:ext cx="1363" cy="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%"/>
                    <a:headEnd/>
                    <a:tailEnd/>
                  </a14:hiddenLine>
                </a:ext>
              </a:extLst>
            </p:spPr>
          </p:pic>
          <p:sp>
            <p:nvSpPr>
              <p:cNvPr id="41994" name="Line 9"/>
              <p:cNvSpPr>
                <a:spLocks noChangeShapeType="1"/>
              </p:cNvSpPr>
              <p:nvPr/>
            </p:nvSpPr>
            <p:spPr bwMode="auto">
              <a:xfrm flipV="1">
                <a:off x="823" y="2533"/>
                <a:ext cx="488" cy="928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95" name="Text Box 10"/>
              <p:cNvSpPr txBox="1">
                <a:spLocks noChangeArrowheads="1"/>
              </p:cNvSpPr>
              <p:nvPr/>
            </p:nvSpPr>
            <p:spPr bwMode="auto">
              <a:xfrm>
                <a:off x="480" y="3360"/>
                <a:ext cx="458" cy="1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0000"/>
                    </a:solidFill>
                    <a:miter lim="800%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%"/>
                  </a:spcBef>
                  <a:buFontTx/>
                  <a:buNone/>
                </a:pPr>
                <a:r>
                  <a:rPr lang="en-US" altLang="en-US" sz="1200" b="1">
                    <a:solidFill>
                      <a:srgbClr val="FF0000"/>
                    </a:solidFill>
                    <a:latin typeface="Helvetica" panose="020B0604020202020204" pitchFamily="34" charset="0"/>
                  </a:rPr>
                  <a:t>Crab pulsar</a:t>
                </a:r>
                <a:endParaRPr lang="en-US" altLang="en-US" sz="1200" b="1">
                  <a:latin typeface="Helvetica" panose="020B0604020202020204" pitchFamily="34" charset="0"/>
                </a:endParaRPr>
              </a:p>
            </p:txBody>
          </p:sp>
          <p:sp>
            <p:nvSpPr>
              <p:cNvPr id="41996" name="Rectangle 11"/>
              <p:cNvSpPr>
                <a:spLocks noChangeArrowheads="1"/>
              </p:cNvSpPr>
              <p:nvPr/>
            </p:nvSpPr>
            <p:spPr bwMode="auto">
              <a:xfrm rot="-5400000">
                <a:off x="-835" y="1827"/>
                <a:ext cx="1823" cy="1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0000"/>
                    </a:solidFill>
                    <a:miter lim="800%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%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%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%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%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%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%"/>
                  </a:spcBef>
                  <a:spcAft>
                    <a:spcPct val="0%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%"/>
                  </a:spcBef>
                  <a:buFontTx/>
                  <a:buNone/>
                </a:pPr>
                <a:r>
                  <a:rPr lang="en-US" altLang="en-US" sz="1600">
                    <a:solidFill>
                      <a:schemeClr val="tx2"/>
                    </a:solidFill>
                    <a:latin typeface="Arial" panose="020B0604020202020204" pitchFamily="34" charset="0"/>
                  </a:rPr>
                  <a:t>h</a:t>
                </a:r>
                <a:r>
                  <a:rPr lang="en-US" altLang="en-US" sz="1600" baseline="-25%">
                    <a:solidFill>
                      <a:schemeClr val="tx2"/>
                    </a:solidFill>
                    <a:latin typeface="Arial" panose="020B0604020202020204" pitchFamily="34" charset="0"/>
                  </a:rPr>
                  <a:t>c</a:t>
                </a:r>
                <a:endParaRPr lang="en-US" altLang="en-US" sz="1600" baseline="-25%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1988" name="Text Box 12"/>
            <p:cNvSpPr txBox="1">
              <a:spLocks noChangeArrowheads="1"/>
            </p:cNvSpPr>
            <p:nvPr/>
          </p:nvSpPr>
          <p:spPr bwMode="auto">
            <a:xfrm>
              <a:off x="912" y="864"/>
              <a:ext cx="830" cy="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0000"/>
                  </a:solidFill>
                  <a:miter lim="800%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%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%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%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%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%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%"/>
                </a:spcBef>
                <a:spcAft>
                  <a:spcPct val="0%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%"/>
                </a:spcBef>
                <a:buFontTx/>
                <a:buNone/>
              </a:pPr>
              <a:r>
                <a:rPr lang="en-US" altLang="en-US" sz="2000">
                  <a:solidFill>
                    <a:schemeClr val="tx2"/>
                  </a:solidFill>
                  <a:latin typeface="Helvetica" panose="020B0604020202020204" pitchFamily="34" charset="0"/>
                </a:rPr>
                <a:t>S1 sensitivities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848600" cy="523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%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neutron_star_inspiral.mpeg">
            <a:hlinkClick r:id="" action="ppaction://media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90600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%">
                <p:cTn id="7" fill="hold" display="0">
                  <p:stCondLst>
                    <p:cond delay="indefinite"/>
                  </p:stCondLst>
                </p:cTn>
                <p:tgtEl>
                  <p:spTgt spid="5939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9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9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39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Documents and Settings\barish\Desktop\TEMP\AAAS Symposium\black hole 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62075"/>
            <a:ext cx="84582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Radio</a:t>
            </a:r>
          </a:p>
        </p:txBody>
      </p:sp>
      <p:pic>
        <p:nvPicPr>
          <p:cNvPr id="46083" name="Picture 1028" descr="D:\Astronomy\YAA\Radio\hbrow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28003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pic>
        <p:nvPicPr>
          <p:cNvPr id="46084" name="Picture 1029" descr="D:\Astronomy\YAA\Radio\image3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76400"/>
            <a:ext cx="3062288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:\Astronomy\YAA\Radio\SubMaunaK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439150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6324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Sub millimeter Array on Mauna Kea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M33 doppler in Radio</a:t>
            </a:r>
          </a:p>
        </p:txBody>
      </p:sp>
      <p:pic>
        <p:nvPicPr>
          <p:cNvPr id="48131" name="Picture 1028" descr="D:\Astronomy\YAA\Radio\m33dop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64008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purl.oclc.org/ooxml/drawingml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purl.oclc.org/ooxml/drawingml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purl.oclc.org/ooxml/drawingml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purl.oclc.org/ooxml/officeDocument/extendedProperties" xmlns:vt="http://purl.oclc.org/ooxml/officeDocument/docPropsVTypes">
  <TotalTime>1697</TotalTime>
  <Words>466</Words>
  <Application>Microsoft Office PowerPoint</Application>
  <PresentationFormat>On-screen Show (4:3)</PresentationFormat>
  <Paragraphs>97</Paragraphs>
  <Slides>31</Slides>
  <Notes>13</Notes>
  <HiddenSlides>0</HiddenSlides>
  <MMClips>6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Times New Roman</vt:lpstr>
      <vt:lpstr>Arial</vt:lpstr>
      <vt:lpstr>Symbol</vt:lpstr>
      <vt:lpstr>Arial Black</vt:lpstr>
      <vt:lpstr>Helvetica</vt:lpstr>
      <vt:lpstr>Courier New</vt:lpstr>
      <vt:lpstr>Default Design</vt:lpstr>
      <vt:lpstr>Microsoft Equation 3.0</vt:lpstr>
      <vt:lpstr>Interferometry Celebration</vt:lpstr>
      <vt:lpstr>History</vt:lpstr>
      <vt:lpstr>Keck</vt:lpstr>
      <vt:lpstr>PowerPoint Presentation</vt:lpstr>
      <vt:lpstr>COAST </vt:lpstr>
      <vt:lpstr>NPOI</vt:lpstr>
      <vt:lpstr>IOTA</vt:lpstr>
      <vt:lpstr>PTI</vt:lpstr>
      <vt:lpstr>CHARA</vt:lpstr>
      <vt:lpstr>SUSI</vt:lpstr>
      <vt:lpstr>MIRA</vt:lpstr>
      <vt:lpstr>VLTI</vt:lpstr>
      <vt:lpstr>PowerPoint Presentation</vt:lpstr>
      <vt:lpstr>Fringe Visibility</vt:lpstr>
      <vt:lpstr>PowerPoint Presentation</vt:lpstr>
      <vt:lpstr>PowerPoint Presentation</vt:lpstr>
      <vt:lpstr>Modes and Uses</vt:lpstr>
      <vt:lpstr>LIGO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Radio</vt:lpstr>
      <vt:lpstr>Sub millimeter Array on Mauna Kea</vt:lpstr>
      <vt:lpstr>M33 doppler in Radio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</dc:title>
  <dc:creator>New Light Industries, Ltd.</dc:creator>
  <cp:lastModifiedBy>Jeff Zahir</cp:lastModifiedBy>
  <cp:revision>56</cp:revision>
  <dcterms:created xsi:type="dcterms:W3CDTF">2002-01-14T19:05:01Z</dcterms:created>
  <dcterms:modified xsi:type="dcterms:W3CDTF">2016-02-13T23:23:53Z</dcterms:modified>
</cp:coreProperties>
</file>